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4"/>
  </p:notesMasterIdLst>
  <p:handoutMasterIdLst>
    <p:handoutMasterId r:id="rId5"/>
  </p:handoutMasterIdLst>
  <p:sldIdLst>
    <p:sldId id="27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71B"/>
    <a:srgbClr val="2A8663"/>
    <a:srgbClr val="FE51C2"/>
    <a:srgbClr val="D33530"/>
    <a:srgbClr val="FF62BC"/>
    <a:srgbClr val="FFF500"/>
    <a:srgbClr val="E663E2"/>
    <a:srgbClr val="F9AA4C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5" autoAdjust="0"/>
    <p:restoredTop sz="94660"/>
  </p:normalViewPr>
  <p:slideViewPr>
    <p:cSldViewPr>
      <p:cViewPr>
        <p:scale>
          <a:sx n="98" d="100"/>
          <a:sy n="98" d="100"/>
        </p:scale>
        <p:origin x="2004" y="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5B2B-31A4-4267-9889-BF59DBBBA7CA}" type="datetimeFigureOut">
              <a:rPr lang="ko-KR" altLang="en-US" smtClean="0"/>
              <a:t>2023-09-28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A768-E1EE-4069-AAC5-49F7F97F8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2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717D-5B63-48E7-8E90-E9529790C826}" type="datetimeFigureOut">
              <a:rPr lang="ko-KR" altLang="en-US" smtClean="0"/>
              <a:t>2023-09-28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84A3-40D8-48F6-BE9C-B857E15F68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86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80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002-KIMS BUSINESS\007-02-Fullslidesppt-Contents\20161206\02-\blue-penc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" y="2859782"/>
            <a:ext cx="3867829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83518"/>
            <a:ext cx="2592288" cy="12241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7654"/>
            <a:ext cx="259228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39" y="1239550"/>
            <a:ext cx="3743959" cy="3435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54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147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75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787774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00" y="1239550"/>
            <a:ext cx="4170638" cy="2285250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54196" y="1347614"/>
            <a:ext cx="2767817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953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strike="noStrike" baseline="0"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9" name="Picture 3" descr="D:\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3" y="2427734"/>
            <a:ext cx="2170113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92765" y="2525682"/>
            <a:ext cx="1969901" cy="1342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3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79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46966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58804" y="1779662"/>
            <a:ext cx="40851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284380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843808" y="0"/>
            <a:ext cx="174699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98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190982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260550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698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1826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89176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2678021" cy="5143500"/>
          </a:xfrm>
          <a:prstGeom prst="rect">
            <a:avLst/>
          </a:prstGeom>
          <a:solidFill>
            <a:srgbClr val="EC771B"/>
          </a:solidFill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5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3816606" y="2514208"/>
            <a:ext cx="1296145" cy="2648247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424245 w 3650621"/>
              <a:gd name="connsiteY0" fmla="*/ 6728001 h 6728001"/>
              <a:gd name="connsiteX1" fmla="*/ 3650621 w 3650621"/>
              <a:gd name="connsiteY1" fmla="*/ 6702635 h 6728001"/>
              <a:gd name="connsiteX2" fmla="*/ 2640971 w 3650621"/>
              <a:gd name="connsiteY2" fmla="*/ 3878472 h 6728001"/>
              <a:gd name="connsiteX3" fmla="*/ 2539547 w 3650621"/>
              <a:gd name="connsiteY3" fmla="*/ 3373073 h 6728001"/>
              <a:gd name="connsiteX4" fmla="*/ 2755270 w 3650621"/>
              <a:gd name="connsiteY4" fmla="*/ 2811673 h 6728001"/>
              <a:gd name="connsiteX5" fmla="*/ 2864809 w 3650621"/>
              <a:gd name="connsiteY5" fmla="*/ 2192548 h 6728001"/>
              <a:gd name="connsiteX6" fmla="*/ 3512509 w 3650621"/>
              <a:gd name="connsiteY6" fmla="*/ 1301960 h 6728001"/>
              <a:gd name="connsiteX7" fmla="*/ 3298197 w 3650621"/>
              <a:gd name="connsiteY7" fmla="*/ 1178135 h 6728001"/>
              <a:gd name="connsiteX8" fmla="*/ 2607634 w 3650621"/>
              <a:gd name="connsiteY8" fmla="*/ 1878222 h 6728001"/>
              <a:gd name="connsiteX9" fmla="*/ 2531434 w 3650621"/>
              <a:gd name="connsiteY9" fmla="*/ 1821072 h 6728001"/>
              <a:gd name="connsiteX10" fmla="*/ 2874334 w 3650621"/>
              <a:gd name="connsiteY10" fmla="*/ 563772 h 6728001"/>
              <a:gd name="connsiteX11" fmla="*/ 2598109 w 3650621"/>
              <a:gd name="connsiteY11" fmla="*/ 397084 h 6728001"/>
              <a:gd name="connsiteX12" fmla="*/ 2207584 w 3650621"/>
              <a:gd name="connsiteY12" fmla="*/ 1659147 h 6728001"/>
              <a:gd name="connsiteX13" fmla="*/ 2131384 w 3650621"/>
              <a:gd name="connsiteY13" fmla="*/ 1597235 h 6728001"/>
              <a:gd name="connsiteX14" fmla="*/ 2193297 w 3650621"/>
              <a:gd name="connsiteY14" fmla="*/ 154197 h 6728001"/>
              <a:gd name="connsiteX15" fmla="*/ 1878971 w 3650621"/>
              <a:gd name="connsiteY15" fmla="*/ 163723 h 6728001"/>
              <a:gd name="connsiteX16" fmla="*/ 1798009 w 3650621"/>
              <a:gd name="connsiteY16" fmla="*/ 1554373 h 6728001"/>
              <a:gd name="connsiteX17" fmla="*/ 1674184 w 3650621"/>
              <a:gd name="connsiteY17" fmla="*/ 1559134 h 6728001"/>
              <a:gd name="connsiteX18" fmla="*/ 1593221 w 3650621"/>
              <a:gd name="connsiteY18" fmla="*/ 378035 h 6728001"/>
              <a:gd name="connsiteX19" fmla="*/ 1307472 w 3650621"/>
              <a:gd name="connsiteY19" fmla="*/ 368510 h 6728001"/>
              <a:gd name="connsiteX20" fmla="*/ 1312234 w 3650621"/>
              <a:gd name="connsiteY20" fmla="*/ 1635335 h 6728001"/>
              <a:gd name="connsiteX21" fmla="*/ 1259846 w 3650621"/>
              <a:gd name="connsiteY21" fmla="*/ 2025860 h 6728001"/>
              <a:gd name="connsiteX22" fmla="*/ 902659 w 3650621"/>
              <a:gd name="connsiteY22" fmla="*/ 2302085 h 6728001"/>
              <a:gd name="connsiteX23" fmla="*/ 207334 w 3650621"/>
              <a:gd name="connsiteY23" fmla="*/ 1787735 h 6728001"/>
              <a:gd name="connsiteX24" fmla="*/ 173996 w 3650621"/>
              <a:gd name="connsiteY24" fmla="*/ 2092535 h 6728001"/>
              <a:gd name="connsiteX25" fmla="*/ 745496 w 3650621"/>
              <a:gd name="connsiteY25" fmla="*/ 2806910 h 6728001"/>
              <a:gd name="connsiteX26" fmla="*/ 1440822 w 3650621"/>
              <a:gd name="connsiteY26" fmla="*/ 3583198 h 6728001"/>
              <a:gd name="connsiteX27" fmla="*/ 1617034 w 3650621"/>
              <a:gd name="connsiteY27" fmla="*/ 4107073 h 6728001"/>
              <a:gd name="connsiteX28" fmla="*/ 1424245 w 3650621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78205 w 3560733"/>
              <a:gd name="connsiteY22" fmla="*/ 2295217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378326 w 3514814"/>
              <a:gd name="connsiteY0" fmla="*/ 6728001 h 6728001"/>
              <a:gd name="connsiteX1" fmla="*/ 3144559 w 3514814"/>
              <a:gd name="connsiteY1" fmla="*/ 6709503 h 6728001"/>
              <a:gd name="connsiteX2" fmla="*/ 2595052 w 3514814"/>
              <a:gd name="connsiteY2" fmla="*/ 3878472 h 6728001"/>
              <a:gd name="connsiteX3" fmla="*/ 2507364 w 3514814"/>
              <a:gd name="connsiteY3" fmla="*/ 3482959 h 6728001"/>
              <a:gd name="connsiteX4" fmla="*/ 2778029 w 3514814"/>
              <a:gd name="connsiteY4" fmla="*/ 2866616 h 6728001"/>
              <a:gd name="connsiteX5" fmla="*/ 2818890 w 3514814"/>
              <a:gd name="connsiteY5" fmla="*/ 2192548 h 6728001"/>
              <a:gd name="connsiteX6" fmla="*/ 3466590 w 3514814"/>
              <a:gd name="connsiteY6" fmla="*/ 1301960 h 6728001"/>
              <a:gd name="connsiteX7" fmla="*/ 3252278 w 3514814"/>
              <a:gd name="connsiteY7" fmla="*/ 1178135 h 6728001"/>
              <a:gd name="connsiteX8" fmla="*/ 2561715 w 3514814"/>
              <a:gd name="connsiteY8" fmla="*/ 1878222 h 6728001"/>
              <a:gd name="connsiteX9" fmla="*/ 2485515 w 3514814"/>
              <a:gd name="connsiteY9" fmla="*/ 1821072 h 6728001"/>
              <a:gd name="connsiteX10" fmla="*/ 2828415 w 3514814"/>
              <a:gd name="connsiteY10" fmla="*/ 563772 h 6728001"/>
              <a:gd name="connsiteX11" fmla="*/ 2552190 w 3514814"/>
              <a:gd name="connsiteY11" fmla="*/ 397084 h 6728001"/>
              <a:gd name="connsiteX12" fmla="*/ 2161665 w 3514814"/>
              <a:gd name="connsiteY12" fmla="*/ 1659147 h 6728001"/>
              <a:gd name="connsiteX13" fmla="*/ 2085465 w 3514814"/>
              <a:gd name="connsiteY13" fmla="*/ 1597235 h 6728001"/>
              <a:gd name="connsiteX14" fmla="*/ 2147378 w 3514814"/>
              <a:gd name="connsiteY14" fmla="*/ 154197 h 6728001"/>
              <a:gd name="connsiteX15" fmla="*/ 1833052 w 3514814"/>
              <a:gd name="connsiteY15" fmla="*/ 163723 h 6728001"/>
              <a:gd name="connsiteX16" fmla="*/ 1752090 w 3514814"/>
              <a:gd name="connsiteY16" fmla="*/ 1554373 h 6728001"/>
              <a:gd name="connsiteX17" fmla="*/ 1628265 w 3514814"/>
              <a:gd name="connsiteY17" fmla="*/ 1559134 h 6728001"/>
              <a:gd name="connsiteX18" fmla="*/ 1547302 w 3514814"/>
              <a:gd name="connsiteY18" fmla="*/ 378035 h 6728001"/>
              <a:gd name="connsiteX19" fmla="*/ 1261553 w 3514814"/>
              <a:gd name="connsiteY19" fmla="*/ 368510 h 6728001"/>
              <a:gd name="connsiteX20" fmla="*/ 1266315 w 3514814"/>
              <a:gd name="connsiteY20" fmla="*/ 1635335 h 6728001"/>
              <a:gd name="connsiteX21" fmla="*/ 1213927 w 3514814"/>
              <a:gd name="connsiteY21" fmla="*/ 2025860 h 6728001"/>
              <a:gd name="connsiteX22" fmla="*/ 932286 w 3514814"/>
              <a:gd name="connsiteY22" fmla="*/ 2295217 h 6728001"/>
              <a:gd name="connsiteX23" fmla="*/ 291903 w 3514814"/>
              <a:gd name="connsiteY23" fmla="*/ 1822074 h 6728001"/>
              <a:gd name="connsiteX24" fmla="*/ 128077 w 3514814"/>
              <a:gd name="connsiteY24" fmla="*/ 2092535 h 6728001"/>
              <a:gd name="connsiteX25" fmla="*/ 699577 w 3514814"/>
              <a:gd name="connsiteY25" fmla="*/ 2806910 h 6728001"/>
              <a:gd name="connsiteX26" fmla="*/ 1394903 w 3514814"/>
              <a:gd name="connsiteY26" fmla="*/ 3583198 h 6728001"/>
              <a:gd name="connsiteX27" fmla="*/ 1571115 w 3514814"/>
              <a:gd name="connsiteY27" fmla="*/ 4107073 h 6728001"/>
              <a:gd name="connsiteX28" fmla="*/ 1378326 w 3514814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35168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1097303 w 3450405"/>
              <a:gd name="connsiteY22" fmla="*/ 2047827 h 6728001"/>
              <a:gd name="connsiteX23" fmla="*/ 909084 w 3450405"/>
              <a:gd name="connsiteY23" fmla="*/ 2336423 h 6728001"/>
              <a:gd name="connsiteX24" fmla="*/ 227494 w 3450405"/>
              <a:gd name="connsiteY24" fmla="*/ 1822074 h 6728001"/>
              <a:gd name="connsiteX25" fmla="*/ 159816 w 3450405"/>
              <a:gd name="connsiteY25" fmla="*/ 2133742 h 6728001"/>
              <a:gd name="connsiteX26" fmla="*/ 669507 w 3450405"/>
              <a:gd name="connsiteY26" fmla="*/ 2806910 h 6728001"/>
              <a:gd name="connsiteX27" fmla="*/ 1330494 w 3450405"/>
              <a:gd name="connsiteY27" fmla="*/ 3583198 h 6728001"/>
              <a:gd name="connsiteX28" fmla="*/ 1506706 w 3450405"/>
              <a:gd name="connsiteY28" fmla="*/ 4107073 h 6728001"/>
              <a:gd name="connsiteX29" fmla="*/ 1313917 w 3450405"/>
              <a:gd name="connsiteY29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909084 w 3450405"/>
              <a:gd name="connsiteY21" fmla="*/ 2336423 h 6728001"/>
              <a:gd name="connsiteX22" fmla="*/ 227494 w 3450405"/>
              <a:gd name="connsiteY22" fmla="*/ 1822074 h 6728001"/>
              <a:gd name="connsiteX23" fmla="*/ 159816 w 3450405"/>
              <a:gd name="connsiteY23" fmla="*/ 2133742 h 6728001"/>
              <a:gd name="connsiteX24" fmla="*/ 669507 w 3450405"/>
              <a:gd name="connsiteY24" fmla="*/ 2806910 h 6728001"/>
              <a:gd name="connsiteX25" fmla="*/ 1330494 w 3450405"/>
              <a:gd name="connsiteY25" fmla="*/ 3583198 h 6728001"/>
              <a:gd name="connsiteX26" fmla="*/ 1506706 w 3450405"/>
              <a:gd name="connsiteY26" fmla="*/ 4107073 h 6728001"/>
              <a:gd name="connsiteX27" fmla="*/ 1313917 w 3450405"/>
              <a:gd name="connsiteY27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563856 w 3450405"/>
              <a:gd name="connsiteY16" fmla="*/ 1559134 h 6728001"/>
              <a:gd name="connsiteX17" fmla="*/ 1482893 w 3450405"/>
              <a:gd name="connsiteY17" fmla="*/ 378035 h 6728001"/>
              <a:gd name="connsiteX18" fmla="*/ 1197144 w 3450405"/>
              <a:gd name="connsiteY18" fmla="*/ 368510 h 6728001"/>
              <a:gd name="connsiteX19" fmla="*/ 1188171 w 3450405"/>
              <a:gd name="connsiteY19" fmla="*/ 1717750 h 6728001"/>
              <a:gd name="connsiteX20" fmla="*/ 909084 w 3450405"/>
              <a:gd name="connsiteY20" fmla="*/ 2336423 h 6728001"/>
              <a:gd name="connsiteX21" fmla="*/ 227494 w 3450405"/>
              <a:gd name="connsiteY21" fmla="*/ 1822074 h 6728001"/>
              <a:gd name="connsiteX22" fmla="*/ 159816 w 3450405"/>
              <a:gd name="connsiteY22" fmla="*/ 2133742 h 6728001"/>
              <a:gd name="connsiteX23" fmla="*/ 669507 w 3450405"/>
              <a:gd name="connsiteY23" fmla="*/ 2806910 h 6728001"/>
              <a:gd name="connsiteX24" fmla="*/ 1330494 w 3450405"/>
              <a:gd name="connsiteY24" fmla="*/ 3583198 h 6728001"/>
              <a:gd name="connsiteX25" fmla="*/ 1506706 w 3450405"/>
              <a:gd name="connsiteY25" fmla="*/ 4107073 h 6728001"/>
              <a:gd name="connsiteX26" fmla="*/ 1313917 w 3450405"/>
              <a:gd name="connsiteY26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21056 w 3450405"/>
              <a:gd name="connsiteY12" fmla="*/ 1597235 h 6728001"/>
              <a:gd name="connsiteX13" fmla="*/ 2082969 w 3450405"/>
              <a:gd name="connsiteY13" fmla="*/ 154197 h 6728001"/>
              <a:gd name="connsiteX14" fmla="*/ 1768643 w 3450405"/>
              <a:gd name="connsiteY14" fmla="*/ 163723 h 6728001"/>
              <a:gd name="connsiteX15" fmla="*/ 1563856 w 3450405"/>
              <a:gd name="connsiteY15" fmla="*/ 1559134 h 6728001"/>
              <a:gd name="connsiteX16" fmla="*/ 1482893 w 3450405"/>
              <a:gd name="connsiteY16" fmla="*/ 378035 h 6728001"/>
              <a:gd name="connsiteX17" fmla="*/ 1197144 w 3450405"/>
              <a:gd name="connsiteY17" fmla="*/ 368510 h 6728001"/>
              <a:gd name="connsiteX18" fmla="*/ 1188171 w 3450405"/>
              <a:gd name="connsiteY18" fmla="*/ 1717750 h 6728001"/>
              <a:gd name="connsiteX19" fmla="*/ 909084 w 3450405"/>
              <a:gd name="connsiteY19" fmla="*/ 2336423 h 6728001"/>
              <a:gd name="connsiteX20" fmla="*/ 227494 w 3450405"/>
              <a:gd name="connsiteY20" fmla="*/ 1822074 h 6728001"/>
              <a:gd name="connsiteX21" fmla="*/ 159816 w 3450405"/>
              <a:gd name="connsiteY21" fmla="*/ 2133742 h 6728001"/>
              <a:gd name="connsiteX22" fmla="*/ 669507 w 3450405"/>
              <a:gd name="connsiteY22" fmla="*/ 2806910 h 6728001"/>
              <a:gd name="connsiteX23" fmla="*/ 1330494 w 3450405"/>
              <a:gd name="connsiteY23" fmla="*/ 3583198 h 6728001"/>
              <a:gd name="connsiteX24" fmla="*/ 1506706 w 3450405"/>
              <a:gd name="connsiteY24" fmla="*/ 4107073 h 6728001"/>
              <a:gd name="connsiteX25" fmla="*/ 1313917 w 3450405"/>
              <a:gd name="connsiteY25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21056 w 3450405"/>
              <a:gd name="connsiteY11" fmla="*/ 1597235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82867 w 3450405"/>
              <a:gd name="connsiteY11" fmla="*/ 1638442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32541"/>
              <a:gd name="connsiteY0" fmla="*/ 6728001 h 6728001"/>
              <a:gd name="connsiteX1" fmla="*/ 3080150 w 3432541"/>
              <a:gd name="connsiteY1" fmla="*/ 6709503 h 6728001"/>
              <a:gd name="connsiteX2" fmla="*/ 2530643 w 3432541"/>
              <a:gd name="connsiteY2" fmla="*/ 3878472 h 6728001"/>
              <a:gd name="connsiteX3" fmla="*/ 2442955 w 3432541"/>
              <a:gd name="connsiteY3" fmla="*/ 3482959 h 6728001"/>
              <a:gd name="connsiteX4" fmla="*/ 2713620 w 3432541"/>
              <a:gd name="connsiteY4" fmla="*/ 2866616 h 6728001"/>
              <a:gd name="connsiteX5" fmla="*/ 2754481 w 3432541"/>
              <a:gd name="connsiteY5" fmla="*/ 2192548 h 6728001"/>
              <a:gd name="connsiteX6" fmla="*/ 3402181 w 3432541"/>
              <a:gd name="connsiteY6" fmla="*/ 1301960 h 6728001"/>
              <a:gd name="connsiteX7" fmla="*/ 3016174 w 3432541"/>
              <a:gd name="connsiteY7" fmla="*/ 1075118 h 6728001"/>
              <a:gd name="connsiteX8" fmla="*/ 2421106 w 3432541"/>
              <a:gd name="connsiteY8" fmla="*/ 1821072 h 6728001"/>
              <a:gd name="connsiteX9" fmla="*/ 2764006 w 3432541"/>
              <a:gd name="connsiteY9" fmla="*/ 563772 h 6728001"/>
              <a:gd name="connsiteX10" fmla="*/ 2487781 w 3432541"/>
              <a:gd name="connsiteY10" fmla="*/ 397084 h 6728001"/>
              <a:gd name="connsiteX11" fmla="*/ 2034792 w 3432541"/>
              <a:gd name="connsiteY11" fmla="*/ 1645310 h 6728001"/>
              <a:gd name="connsiteX12" fmla="*/ 2082969 w 3432541"/>
              <a:gd name="connsiteY12" fmla="*/ 154197 h 6728001"/>
              <a:gd name="connsiteX13" fmla="*/ 1768643 w 3432541"/>
              <a:gd name="connsiteY13" fmla="*/ 163723 h 6728001"/>
              <a:gd name="connsiteX14" fmla="*/ 1625667 w 3432541"/>
              <a:gd name="connsiteY14" fmla="*/ 1620945 h 6728001"/>
              <a:gd name="connsiteX15" fmla="*/ 1482893 w 3432541"/>
              <a:gd name="connsiteY15" fmla="*/ 378035 h 6728001"/>
              <a:gd name="connsiteX16" fmla="*/ 1197144 w 3432541"/>
              <a:gd name="connsiteY16" fmla="*/ 368510 h 6728001"/>
              <a:gd name="connsiteX17" fmla="*/ 1188171 w 3432541"/>
              <a:gd name="connsiteY17" fmla="*/ 1717750 h 6728001"/>
              <a:gd name="connsiteX18" fmla="*/ 909084 w 3432541"/>
              <a:gd name="connsiteY18" fmla="*/ 2336423 h 6728001"/>
              <a:gd name="connsiteX19" fmla="*/ 227494 w 3432541"/>
              <a:gd name="connsiteY19" fmla="*/ 1822074 h 6728001"/>
              <a:gd name="connsiteX20" fmla="*/ 159816 w 3432541"/>
              <a:gd name="connsiteY20" fmla="*/ 2133742 h 6728001"/>
              <a:gd name="connsiteX21" fmla="*/ 669507 w 3432541"/>
              <a:gd name="connsiteY21" fmla="*/ 2806910 h 6728001"/>
              <a:gd name="connsiteX22" fmla="*/ 1330494 w 3432541"/>
              <a:gd name="connsiteY22" fmla="*/ 3583198 h 6728001"/>
              <a:gd name="connsiteX23" fmla="*/ 1506706 w 3432541"/>
              <a:gd name="connsiteY23" fmla="*/ 4107073 h 6728001"/>
              <a:gd name="connsiteX24" fmla="*/ 1313917 w 3432541"/>
              <a:gd name="connsiteY24" fmla="*/ 6728001 h 6728001"/>
              <a:gd name="connsiteX0" fmla="*/ 1313917 w 3314077"/>
              <a:gd name="connsiteY0" fmla="*/ 6728001 h 6728001"/>
              <a:gd name="connsiteX1" fmla="*/ 3080150 w 3314077"/>
              <a:gd name="connsiteY1" fmla="*/ 6709503 h 6728001"/>
              <a:gd name="connsiteX2" fmla="*/ 2530643 w 3314077"/>
              <a:gd name="connsiteY2" fmla="*/ 3878472 h 6728001"/>
              <a:gd name="connsiteX3" fmla="*/ 2442955 w 3314077"/>
              <a:gd name="connsiteY3" fmla="*/ 3482959 h 6728001"/>
              <a:gd name="connsiteX4" fmla="*/ 2713620 w 3314077"/>
              <a:gd name="connsiteY4" fmla="*/ 2866616 h 6728001"/>
              <a:gd name="connsiteX5" fmla="*/ 2754481 w 3314077"/>
              <a:gd name="connsiteY5" fmla="*/ 2192548 h 6728001"/>
              <a:gd name="connsiteX6" fmla="*/ 3271692 w 3314077"/>
              <a:gd name="connsiteY6" fmla="*/ 1150868 h 6728001"/>
              <a:gd name="connsiteX7" fmla="*/ 3016174 w 3314077"/>
              <a:gd name="connsiteY7" fmla="*/ 1075118 h 6728001"/>
              <a:gd name="connsiteX8" fmla="*/ 2421106 w 3314077"/>
              <a:gd name="connsiteY8" fmla="*/ 1821072 h 6728001"/>
              <a:gd name="connsiteX9" fmla="*/ 2764006 w 3314077"/>
              <a:gd name="connsiteY9" fmla="*/ 563772 h 6728001"/>
              <a:gd name="connsiteX10" fmla="*/ 2487781 w 3314077"/>
              <a:gd name="connsiteY10" fmla="*/ 397084 h 6728001"/>
              <a:gd name="connsiteX11" fmla="*/ 2034792 w 3314077"/>
              <a:gd name="connsiteY11" fmla="*/ 1645310 h 6728001"/>
              <a:gd name="connsiteX12" fmla="*/ 2082969 w 3314077"/>
              <a:gd name="connsiteY12" fmla="*/ 154197 h 6728001"/>
              <a:gd name="connsiteX13" fmla="*/ 1768643 w 3314077"/>
              <a:gd name="connsiteY13" fmla="*/ 163723 h 6728001"/>
              <a:gd name="connsiteX14" fmla="*/ 1625667 w 3314077"/>
              <a:gd name="connsiteY14" fmla="*/ 1620945 h 6728001"/>
              <a:gd name="connsiteX15" fmla="*/ 1482893 w 3314077"/>
              <a:gd name="connsiteY15" fmla="*/ 378035 h 6728001"/>
              <a:gd name="connsiteX16" fmla="*/ 1197144 w 3314077"/>
              <a:gd name="connsiteY16" fmla="*/ 368510 h 6728001"/>
              <a:gd name="connsiteX17" fmla="*/ 1188171 w 3314077"/>
              <a:gd name="connsiteY17" fmla="*/ 1717750 h 6728001"/>
              <a:gd name="connsiteX18" fmla="*/ 909084 w 3314077"/>
              <a:gd name="connsiteY18" fmla="*/ 2336423 h 6728001"/>
              <a:gd name="connsiteX19" fmla="*/ 227494 w 3314077"/>
              <a:gd name="connsiteY19" fmla="*/ 1822074 h 6728001"/>
              <a:gd name="connsiteX20" fmla="*/ 159816 w 3314077"/>
              <a:gd name="connsiteY20" fmla="*/ 2133742 h 6728001"/>
              <a:gd name="connsiteX21" fmla="*/ 669507 w 3314077"/>
              <a:gd name="connsiteY21" fmla="*/ 2806910 h 6728001"/>
              <a:gd name="connsiteX22" fmla="*/ 1330494 w 3314077"/>
              <a:gd name="connsiteY22" fmla="*/ 3583198 h 6728001"/>
              <a:gd name="connsiteX23" fmla="*/ 1506706 w 3314077"/>
              <a:gd name="connsiteY23" fmla="*/ 4107073 h 6728001"/>
              <a:gd name="connsiteX24" fmla="*/ 1313917 w 3314077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03735 w 3292922"/>
              <a:gd name="connsiteY4" fmla="*/ 2784203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8013 w 3292922"/>
              <a:gd name="connsiteY3" fmla="*/ 3421148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7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9198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6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291830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3628599"/>
            <a:ext cx="3115187" cy="11781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0111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588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0195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9693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87207" y="1259198"/>
            <a:ext cx="2375807" cy="3416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16871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46664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76456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16871" y="3723878"/>
            <a:ext cx="1800000" cy="9516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946664" y="3723878"/>
            <a:ext cx="1800000" cy="951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876456" y="3723878"/>
            <a:ext cx="1800000" cy="9516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42106" y="1274642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28812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85770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38459" y="2964646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25165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382123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1272646"/>
            <a:ext cx="3644522" cy="33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90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9" r:id="rId3"/>
    <p:sldLayoutId id="2147483672" r:id="rId4"/>
    <p:sldLayoutId id="2147483661" r:id="rId5"/>
    <p:sldLayoutId id="2147483670" r:id="rId6"/>
    <p:sldLayoutId id="2147483660" r:id="rId7"/>
    <p:sldLayoutId id="2147483655" r:id="rId8"/>
    <p:sldLayoutId id="2147483662" r:id="rId9"/>
    <p:sldLayoutId id="2147483663" r:id="rId10"/>
    <p:sldLayoutId id="2147483671" r:id="rId11"/>
    <p:sldLayoutId id="2147483665" r:id="rId12"/>
    <p:sldLayoutId id="2147483666" r:id="rId13"/>
    <p:sldLayoutId id="2147483667" r:id="rId14"/>
    <p:sldLayoutId id="2147483668" r:id="rId15"/>
    <p:sldLayoutId id="2147483673" r:id="rId16"/>
    <p:sldLayoutId id="214748365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" y="387925"/>
            <a:ext cx="2041129" cy="1684914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76C54AC0-3FA9-4D15-AF7D-D9C10781D101}"/>
              </a:ext>
            </a:extLst>
          </p:cNvPr>
          <p:cNvGrpSpPr/>
          <p:nvPr/>
        </p:nvGrpSpPr>
        <p:grpSpPr>
          <a:xfrm>
            <a:off x="6285098" y="4126047"/>
            <a:ext cx="2741657" cy="899183"/>
            <a:chOff x="13328625" y="5261705"/>
            <a:chExt cx="6167875" cy="2025576"/>
          </a:xfrm>
        </p:grpSpPr>
        <p:sp>
          <p:nvSpPr>
            <p:cNvPr id="7" name="Round Same Side Corner Rectangle 6"/>
            <p:cNvSpPr/>
            <p:nvPr/>
          </p:nvSpPr>
          <p:spPr>
            <a:xfrm rot="16200000">
              <a:off x="15075541" y="3736216"/>
              <a:ext cx="1758067" cy="5251899"/>
            </a:xfrm>
            <a:prstGeom prst="round2SameRect">
              <a:avLst>
                <a:gd name="adj1" fmla="val 15768"/>
                <a:gd name="adj2" fmla="val 0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7454271" y="5261705"/>
              <a:ext cx="2042229" cy="2025576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780E3A-10FB-4CC9-9608-9B581DDD0F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04" t="46985" r="54019" b="44628"/>
          <a:stretch/>
        </p:blipFill>
        <p:spPr>
          <a:xfrm>
            <a:off x="493661" y="150451"/>
            <a:ext cx="498678" cy="454716"/>
          </a:xfrm>
          <a:prstGeom prst="rect">
            <a:avLst/>
          </a:prstGeom>
        </p:spPr>
      </p:pic>
      <p:sp>
        <p:nvSpPr>
          <p:cNvPr id="19" name="AutoShape 92">
            <a:extLst>
              <a:ext uri="{FF2B5EF4-FFF2-40B4-BE49-F238E27FC236}">
                <a16:creationId xmlns:a16="http://schemas.microsoft.com/office/drawing/2014/main" id="{08DF2DCB-3953-4EE0-9E3D-DC1C7A49C9D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 flipV="1">
            <a:off x="1065551" y="155966"/>
            <a:ext cx="54897" cy="54897"/>
          </a:xfrm>
          <a:prstGeom prst="ellipse">
            <a:avLst/>
          </a:prstGeom>
          <a:solidFill>
            <a:schemeClr val="accent4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AutoShape 92">
            <a:extLst>
              <a:ext uri="{FF2B5EF4-FFF2-40B4-BE49-F238E27FC236}">
                <a16:creationId xmlns:a16="http://schemas.microsoft.com/office/drawing/2014/main" id="{52998FA8-01E4-4BFD-8E5A-E4FC5FA7FE2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1065551" y="261804"/>
            <a:ext cx="52188" cy="52188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AutoShape 92">
            <a:extLst>
              <a:ext uri="{FF2B5EF4-FFF2-40B4-BE49-F238E27FC236}">
                <a16:creationId xmlns:a16="http://schemas.microsoft.com/office/drawing/2014/main" id="{3811920D-0B79-41A0-B31A-3BB24689D6E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1068260" y="355515"/>
            <a:ext cx="52188" cy="52188"/>
          </a:xfrm>
          <a:prstGeom prst="ellipse">
            <a:avLst/>
          </a:prstGeom>
          <a:solidFill>
            <a:schemeClr val="accent2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6" name="AutoShape 92">
            <a:extLst>
              <a:ext uri="{FF2B5EF4-FFF2-40B4-BE49-F238E27FC236}">
                <a16:creationId xmlns:a16="http://schemas.microsoft.com/office/drawing/2014/main" id="{D8FA36D8-DC92-4941-8C9B-0693CAA3CCA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1065551" y="446627"/>
            <a:ext cx="54897" cy="54897"/>
          </a:xfrm>
          <a:prstGeom prst="ellipse">
            <a:avLst/>
          </a:prstGeom>
          <a:solidFill>
            <a:schemeClr val="accent5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4" name="Oval 5">
            <a:extLst>
              <a:ext uri="{FF2B5EF4-FFF2-40B4-BE49-F238E27FC236}">
                <a16:creationId xmlns:a16="http://schemas.microsoft.com/office/drawing/2014/main" id="{6DB67917-F372-4E7F-83D7-A8BA1BEFAD10}"/>
              </a:ext>
            </a:extLst>
          </p:cNvPr>
          <p:cNvSpPr/>
          <p:nvPr/>
        </p:nvSpPr>
        <p:spPr>
          <a:xfrm>
            <a:off x="1045570" y="517819"/>
            <a:ext cx="94858" cy="8734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0D24ED-F557-424A-91CE-E59247451B2D}"/>
              </a:ext>
            </a:extLst>
          </p:cNvPr>
          <p:cNvSpPr txBox="1"/>
          <p:nvPr/>
        </p:nvSpPr>
        <p:spPr>
          <a:xfrm>
            <a:off x="1045570" y="102320"/>
            <a:ext cx="3408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latin typeface="Arial Black" panose="020B0A04020102020204" pitchFamily="34" charset="0"/>
              </a:rPr>
              <a:t>БПОУ ОО «Орловский автодорожный техникум»</a:t>
            </a:r>
          </a:p>
          <a:p>
            <a:r>
              <a:rPr lang="ru-RU" sz="600" dirty="0">
                <a:latin typeface="Arial Black" panose="020B0A04020102020204" pitchFamily="34" charset="0"/>
              </a:rPr>
              <a:t>БПОУ ОО «Орловский техникум агротехнологий и транспорта»</a:t>
            </a:r>
          </a:p>
          <a:p>
            <a:r>
              <a:rPr lang="ru-RU" sz="600" dirty="0">
                <a:latin typeface="Arial Black" panose="020B0A04020102020204" pitchFamily="34" charset="0"/>
              </a:rPr>
              <a:t>БПОУ ОО «Орловский техникум путей сообщения имени В.А. Лапочкина»</a:t>
            </a:r>
          </a:p>
          <a:p>
            <a:r>
              <a:rPr lang="ru-RU" sz="600" dirty="0">
                <a:latin typeface="Arial Black" panose="020B0A04020102020204" pitchFamily="34" charset="0"/>
              </a:rPr>
              <a:t>БПОУ ОО «Орловский техникум сферы услуг»</a:t>
            </a:r>
          </a:p>
          <a:p>
            <a:r>
              <a:rPr lang="ru-RU" sz="600" dirty="0">
                <a:latin typeface="Arial Black" panose="020B0A04020102020204" pitchFamily="34" charset="0"/>
              </a:rPr>
              <a:t>БПОУ «Орловский техникум агробизнеса и сервиса»</a:t>
            </a:r>
          </a:p>
          <a:p>
            <a:endParaRPr lang="ru-RU" dirty="0"/>
          </a:p>
        </p:txBody>
      </p:sp>
      <p:sp>
        <p:nvSpPr>
          <p:cNvPr id="56" name="Round Same Side Corner Rectangle 18">
            <a:extLst>
              <a:ext uri="{FF2B5EF4-FFF2-40B4-BE49-F238E27FC236}">
                <a16:creationId xmlns:a16="http://schemas.microsoft.com/office/drawing/2014/main" id="{DFBF0FCB-E304-47E2-B9B7-8435C044D317}"/>
              </a:ext>
            </a:extLst>
          </p:cNvPr>
          <p:cNvSpPr/>
          <p:nvPr/>
        </p:nvSpPr>
        <p:spPr>
          <a:xfrm>
            <a:off x="135578" y="3838403"/>
            <a:ext cx="2232655" cy="498260"/>
          </a:xfrm>
          <a:prstGeom prst="round2SameRect">
            <a:avLst>
              <a:gd name="adj1" fmla="val 30795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1000" dirty="0">
                <a:solidFill>
                  <a:schemeClr val="tx1"/>
                </a:solidFill>
                <a:latin typeface="Arial Black" panose="020B0A04020102020204" pitchFamily="34" charset="0"/>
              </a:rPr>
              <a:t>АБИТУРИЕНТ</a:t>
            </a:r>
            <a:endParaRPr lang="ko-KR" altLang="en-US" sz="1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Round Same Side Corner Rectangle 19">
            <a:extLst>
              <a:ext uri="{FF2B5EF4-FFF2-40B4-BE49-F238E27FC236}">
                <a16:creationId xmlns:a16="http://schemas.microsoft.com/office/drawing/2014/main" id="{FB22AB3F-CE4A-4024-B28D-A6C80127C0B8}"/>
              </a:ext>
            </a:extLst>
          </p:cNvPr>
          <p:cNvSpPr/>
          <p:nvPr/>
        </p:nvSpPr>
        <p:spPr>
          <a:xfrm>
            <a:off x="2327235" y="3230245"/>
            <a:ext cx="2240236" cy="498260"/>
          </a:xfrm>
          <a:prstGeom prst="round2SameRect">
            <a:avLst>
              <a:gd name="adj1" fmla="val 32929"/>
              <a:gd name="adj2" fmla="val 0"/>
            </a:avLst>
          </a:prstGeom>
          <a:solidFill>
            <a:srgbClr val="EC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Round Same Side Corner Rectangle 20">
            <a:extLst>
              <a:ext uri="{FF2B5EF4-FFF2-40B4-BE49-F238E27FC236}">
                <a16:creationId xmlns:a16="http://schemas.microsoft.com/office/drawing/2014/main" id="{6329074F-92EB-454E-BC86-616BDED2032D}"/>
              </a:ext>
            </a:extLst>
          </p:cNvPr>
          <p:cNvSpPr/>
          <p:nvPr/>
        </p:nvSpPr>
        <p:spPr>
          <a:xfrm>
            <a:off x="4518601" y="2597422"/>
            <a:ext cx="2229343" cy="543137"/>
          </a:xfrm>
          <a:prstGeom prst="round2SameRect">
            <a:avLst>
              <a:gd name="adj1" fmla="val 30795"/>
              <a:gd name="adj2" fmla="val 0"/>
            </a:avLst>
          </a:prstGeom>
          <a:solidFill>
            <a:srgbClr val="EC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altLang="ko-KR" sz="700" dirty="0">
              <a:latin typeface="Arial Black" panose="020B0A04020102020204" pitchFamily="34" charset="0"/>
            </a:endParaRPr>
          </a:p>
          <a:p>
            <a:pPr algn="ctr"/>
            <a:endParaRPr lang="ru-RU" altLang="ko-KR" sz="700" dirty="0">
              <a:latin typeface="Arial Black" panose="020B0A04020102020204" pitchFamily="34" charset="0"/>
            </a:endParaRPr>
          </a:p>
          <a:p>
            <a:pPr algn="ctr"/>
            <a:endParaRPr lang="ko-KR" altLang="en-US" dirty="0"/>
          </a:p>
        </p:txBody>
      </p:sp>
      <p:sp>
        <p:nvSpPr>
          <p:cNvPr id="60" name="Round Same Side Corner Rectangle 22">
            <a:extLst>
              <a:ext uri="{FF2B5EF4-FFF2-40B4-BE49-F238E27FC236}">
                <a16:creationId xmlns:a16="http://schemas.microsoft.com/office/drawing/2014/main" id="{573173C7-1AAB-468F-9889-1E0406B18A01}"/>
              </a:ext>
            </a:extLst>
          </p:cNvPr>
          <p:cNvSpPr/>
          <p:nvPr/>
        </p:nvSpPr>
        <p:spPr>
          <a:xfrm>
            <a:off x="6716531" y="1906155"/>
            <a:ext cx="2229343" cy="617481"/>
          </a:xfrm>
          <a:prstGeom prst="round2SameRect">
            <a:avLst>
              <a:gd name="adj1" fmla="val 32928"/>
              <a:gd name="adj2" fmla="val 0"/>
            </a:avLst>
          </a:prstGeom>
          <a:solidFill>
            <a:srgbClr val="EC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BBF410-485E-401F-8BE7-DA0C3D8FA45B}"/>
              </a:ext>
            </a:extLst>
          </p:cNvPr>
          <p:cNvSpPr txBox="1"/>
          <p:nvPr/>
        </p:nvSpPr>
        <p:spPr>
          <a:xfrm>
            <a:off x="7608599" y="4271477"/>
            <a:ext cx="19217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" dirty="0">
              <a:latin typeface="Arial Black" panose="020B0A04020102020204" pitchFamily="34" charset="0"/>
            </a:endParaRPr>
          </a:p>
          <a:p>
            <a:pPr algn="ctr"/>
            <a:r>
              <a:rPr lang="ru-RU" sz="600" dirty="0">
                <a:solidFill>
                  <a:schemeClr val="bg1"/>
                </a:solidFill>
                <a:latin typeface="Arial Black" panose="020B0A04020102020204" pitchFamily="34" charset="0"/>
              </a:rPr>
              <a:t>В ХОРОШЕЙ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#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ТЫ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600" dirty="0">
                <a:solidFill>
                  <a:schemeClr val="bg1"/>
                </a:solidFill>
                <a:latin typeface="Arial Black" panose="020B0A04020102020204" pitchFamily="34" charset="0"/>
              </a:rPr>
              <a:t>КОМПАНИИ</a:t>
            </a:r>
            <a:endParaRPr lang="ru-RU" altLang="ko-KR" sz="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0BF7C5-E3E3-4371-8D96-C6E9FBA45FD8}"/>
              </a:ext>
            </a:extLst>
          </p:cNvPr>
          <p:cNvSpPr txBox="1"/>
          <p:nvPr/>
        </p:nvSpPr>
        <p:spPr>
          <a:xfrm>
            <a:off x="6850871" y="4348122"/>
            <a:ext cx="139449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ko-KR" sz="600" dirty="0">
                <a:solidFill>
                  <a:schemeClr val="bg1"/>
                </a:solidFill>
                <a:latin typeface="Arial Black" panose="020B0A04020102020204" pitchFamily="34" charset="0"/>
              </a:rPr>
              <a:t>КОНТАКТЫ: </a:t>
            </a:r>
          </a:p>
          <a:p>
            <a:r>
              <a:rPr lang="ru-RU" altLang="ko-KR" sz="600" dirty="0">
                <a:solidFill>
                  <a:schemeClr val="bg1"/>
                </a:solidFill>
                <a:latin typeface="Arial Black" panose="020B0A04020102020204" pitchFamily="34" charset="0"/>
              </a:rPr>
              <a:t>г. Орел, ул. Советская, 16</a:t>
            </a:r>
          </a:p>
          <a:p>
            <a:r>
              <a:rPr lang="ru-RU" altLang="ko-KR" sz="600" dirty="0">
                <a:solidFill>
                  <a:schemeClr val="bg1"/>
                </a:solidFill>
                <a:latin typeface="Arial Black" panose="020B0A04020102020204" pitchFamily="34" charset="0"/>
              </a:rPr>
              <a:t>Телефон: +79030297799</a:t>
            </a:r>
          </a:p>
          <a:p>
            <a:r>
              <a:rPr lang="ru-RU" altLang="ko-KR" sz="600" dirty="0">
                <a:solidFill>
                  <a:schemeClr val="bg1"/>
                </a:solidFill>
                <a:latin typeface="Arial Black" panose="020B0A04020102020204" pitchFamily="34" charset="0"/>
              </a:rPr>
              <a:t>Официальный сайт:  </a:t>
            </a:r>
          </a:p>
          <a:p>
            <a:r>
              <a:rPr lang="en-US" altLang="ko-KR" sz="600" dirty="0">
                <a:solidFill>
                  <a:schemeClr val="bg1"/>
                </a:solidFill>
                <a:latin typeface="Arial Black" panose="020B0A04020102020204" pitchFamily="34" charset="0"/>
              </a:rPr>
              <a:t>http://adt-prof.obr57.ru/</a:t>
            </a:r>
            <a:endParaRPr lang="ru-RU" altLang="ko-KR" sz="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D1F77AD-DA96-46B6-A78C-FD5ADFBE9C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8752" r="8248" b="15581"/>
          <a:stretch/>
        </p:blipFill>
        <p:spPr>
          <a:xfrm>
            <a:off x="7850777" y="102320"/>
            <a:ext cx="1201134" cy="1062425"/>
          </a:xfrm>
          <a:prstGeom prst="rect">
            <a:avLst/>
          </a:prstGeom>
        </p:spPr>
      </p:pic>
      <p:sp>
        <p:nvSpPr>
          <p:cNvPr id="70" name="Diamond 11">
            <a:extLst>
              <a:ext uri="{FF2B5EF4-FFF2-40B4-BE49-F238E27FC236}">
                <a16:creationId xmlns:a16="http://schemas.microsoft.com/office/drawing/2014/main" id="{F99376A2-4898-469F-B415-85CF6B280D7C}"/>
              </a:ext>
            </a:extLst>
          </p:cNvPr>
          <p:cNvSpPr/>
          <p:nvPr/>
        </p:nvSpPr>
        <p:spPr>
          <a:xfrm>
            <a:off x="3245222" y="1230928"/>
            <a:ext cx="498678" cy="461665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Rounded Rectangle 32">
            <a:extLst>
              <a:ext uri="{FF2B5EF4-FFF2-40B4-BE49-F238E27FC236}">
                <a16:creationId xmlns:a16="http://schemas.microsoft.com/office/drawing/2014/main" id="{D3C8FBC0-6F99-4478-9D03-0A390C90DC61}"/>
              </a:ext>
            </a:extLst>
          </p:cNvPr>
          <p:cNvSpPr/>
          <p:nvPr/>
        </p:nvSpPr>
        <p:spPr>
          <a:xfrm>
            <a:off x="3379201" y="1350689"/>
            <a:ext cx="229113" cy="2150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332AB93-5ABD-4922-AFF7-0660A6C1E4A2}"/>
              </a:ext>
            </a:extLst>
          </p:cNvPr>
          <p:cNvSpPr txBox="1"/>
          <p:nvPr/>
        </p:nvSpPr>
        <p:spPr>
          <a:xfrm>
            <a:off x="743000" y="649313"/>
            <a:ext cx="72176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 Black" panose="020B0A04020102020204" pitchFamily="34" charset="0"/>
              </a:rPr>
              <a:t>            КАРЬЕРНАЯ КАРТА ВЫПУСКНИКА ПРОГРАММ ФЕДЕРАЛЬНОГО ПРОЕКТА  «ПРОФЕССИОНАЛИТЕТ» </a:t>
            </a:r>
          </a:p>
          <a:p>
            <a:pPr algn="ctr"/>
            <a:r>
              <a:rPr lang="ru-RU" sz="900" dirty="0">
                <a:latin typeface="Arial Black" panose="020B0A04020102020204" pitchFamily="34" charset="0"/>
              </a:rPr>
              <a:t>В КЛАСТЕРЕ «ПРАВООХРАНИТЕЛЬНАЯ СФЕРА И УПРАВЛЕНИЕ» </a:t>
            </a:r>
          </a:p>
          <a:p>
            <a:pPr algn="ctr"/>
            <a:r>
              <a:rPr lang="ru-RU" sz="900" dirty="0">
                <a:latin typeface="Arial Black" panose="020B0A04020102020204" pitchFamily="34" charset="0"/>
              </a:rPr>
              <a:t>40.02.02 ПРАВООХРАНИТЕЛЬНАЯ ДЕЯТЕЛЬНОСТЬ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BC93067-E3B2-4CA7-8A57-C0619B4CAB57}"/>
              </a:ext>
            </a:extLst>
          </p:cNvPr>
          <p:cNvSpPr txBox="1"/>
          <p:nvPr/>
        </p:nvSpPr>
        <p:spPr>
          <a:xfrm>
            <a:off x="3788759" y="1264047"/>
            <a:ext cx="1628383" cy="38472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ko-KR" sz="5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СРЕДНЯЯ З/П ПО ОРЛОВСКОЙ ОБЛАСТИ </a:t>
            </a:r>
          </a:p>
          <a:p>
            <a:pPr algn="ctr"/>
            <a:r>
              <a:rPr lang="ru-RU" altLang="ko-KR" sz="9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40000 </a:t>
            </a:r>
            <a:r>
              <a:rPr lang="ru-RU" altLang="ko-KR" sz="9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РУБ.</a:t>
            </a:r>
            <a:endParaRPr lang="ko-KR" altLang="en-US" sz="900" b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75" name="Rounded Rectangle 51">
            <a:extLst>
              <a:ext uri="{FF2B5EF4-FFF2-40B4-BE49-F238E27FC236}">
                <a16:creationId xmlns:a16="http://schemas.microsoft.com/office/drawing/2014/main" id="{D08CB663-2635-409E-BF52-1D372E68C7F3}"/>
              </a:ext>
            </a:extLst>
          </p:cNvPr>
          <p:cNvSpPr/>
          <p:nvPr/>
        </p:nvSpPr>
        <p:spPr>
          <a:xfrm rot="16200000" flipH="1">
            <a:off x="6349685" y="4371112"/>
            <a:ext cx="498257" cy="50417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5" name="Rounded Rectangle 5">
            <a:extLst>
              <a:ext uri="{FF2B5EF4-FFF2-40B4-BE49-F238E27FC236}">
                <a16:creationId xmlns:a16="http://schemas.microsoft.com/office/drawing/2014/main" id="{BB129A96-3BF7-422B-B496-05296ECF6B43}"/>
              </a:ext>
            </a:extLst>
          </p:cNvPr>
          <p:cNvSpPr/>
          <p:nvPr/>
        </p:nvSpPr>
        <p:spPr>
          <a:xfrm>
            <a:off x="3190363" y="4311370"/>
            <a:ext cx="2627479" cy="7710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ko-KR" sz="800" u="sng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altLang="ko-KR" sz="1000" u="sng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altLang="ko-KR" sz="9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МЕРЫ ПОДДЕРЖКИ:</a:t>
            </a:r>
          </a:p>
          <a:p>
            <a:pPr algn="ctr"/>
            <a:endParaRPr lang="ru-RU" altLang="ko-KR" sz="200" u="sng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altLang="ko-K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участие в чемпионатном движении «Профессионалы»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altLang="ko-K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освоение программ дополнительного образования во время обучения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altLang="ko-KR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адаптация молодых специалистов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ru-RU" altLang="ko-KR" sz="7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ru-RU" altLang="ko-KR" sz="7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ko-KR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0" name="AutoShape 92">
            <a:extLst>
              <a:ext uri="{FF2B5EF4-FFF2-40B4-BE49-F238E27FC236}">
                <a16:creationId xmlns:a16="http://schemas.microsoft.com/office/drawing/2014/main" id="{1383AC9F-B396-472B-910A-176577397664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1179045" y="3651839"/>
            <a:ext cx="498260" cy="19427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1" name="AutoShape 92">
            <a:extLst>
              <a:ext uri="{FF2B5EF4-FFF2-40B4-BE49-F238E27FC236}">
                <a16:creationId xmlns:a16="http://schemas.microsoft.com/office/drawing/2014/main" id="{7C14BE46-BBB8-42C2-847F-5324F44F142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135578" y="4367885"/>
            <a:ext cx="522295" cy="522295"/>
          </a:xfrm>
          <a:prstGeom prst="ellipse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6788A17-91F2-4F27-8C5D-281117909937}"/>
              </a:ext>
            </a:extLst>
          </p:cNvPr>
          <p:cNvSpPr txBox="1"/>
          <p:nvPr/>
        </p:nvSpPr>
        <p:spPr>
          <a:xfrm>
            <a:off x="141354" y="4498996"/>
            <a:ext cx="528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14-15</a:t>
            </a:r>
          </a:p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лет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A6001EA-53EB-4003-8382-E8BA11E193B7}"/>
              </a:ext>
            </a:extLst>
          </p:cNvPr>
          <p:cNvSpPr txBox="1"/>
          <p:nvPr/>
        </p:nvSpPr>
        <p:spPr>
          <a:xfrm>
            <a:off x="707765" y="4450651"/>
            <a:ext cx="133320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Поступление в образовательное учреждение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97" name="AutoShape 92">
            <a:extLst>
              <a:ext uri="{FF2B5EF4-FFF2-40B4-BE49-F238E27FC236}">
                <a16:creationId xmlns:a16="http://schemas.microsoft.com/office/drawing/2014/main" id="{D3F63B75-9AF4-4D25-A1A8-153589D5BB34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3405151" y="3091088"/>
            <a:ext cx="439935" cy="1824679"/>
          </a:xfrm>
          <a:prstGeom prst="round2SameRect">
            <a:avLst>
              <a:gd name="adj1" fmla="val 46314"/>
              <a:gd name="adj2" fmla="val 0"/>
            </a:avLst>
          </a:prstGeom>
          <a:solidFill>
            <a:schemeClr val="bg1"/>
          </a:solidFill>
          <a:ln w="25400">
            <a:solidFill>
              <a:srgbClr val="EC771B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8" name="AutoShape 92">
            <a:extLst>
              <a:ext uri="{FF2B5EF4-FFF2-40B4-BE49-F238E27FC236}">
                <a16:creationId xmlns:a16="http://schemas.microsoft.com/office/drawing/2014/main" id="{56835D04-827C-4EF3-A04D-58017D96B7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2464355" y="3728609"/>
            <a:ext cx="476332" cy="549638"/>
          </a:xfrm>
          <a:prstGeom prst="ellipse">
            <a:avLst/>
          </a:prstGeom>
          <a:solidFill>
            <a:srgbClr val="EC771B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99" name="그룹 95">
            <a:extLst>
              <a:ext uri="{FF2B5EF4-FFF2-40B4-BE49-F238E27FC236}">
                <a16:creationId xmlns:a16="http://schemas.microsoft.com/office/drawing/2014/main" id="{6E192AE3-70BE-48F4-A06B-ECF200F5EDEC}"/>
              </a:ext>
            </a:extLst>
          </p:cNvPr>
          <p:cNvGrpSpPr/>
          <p:nvPr/>
        </p:nvGrpSpPr>
        <p:grpSpPr>
          <a:xfrm>
            <a:off x="2078699" y="4554692"/>
            <a:ext cx="198984" cy="135195"/>
            <a:chOff x="7123783" y="2013388"/>
            <a:chExt cx="283532" cy="143201"/>
          </a:xfrm>
          <a:solidFill>
            <a:schemeClr val="accent3"/>
          </a:solidFill>
        </p:grpSpPr>
        <p:sp>
          <p:nvSpPr>
            <p:cNvPr id="100" name="이등변 삼각형 96">
              <a:extLst>
                <a:ext uri="{FF2B5EF4-FFF2-40B4-BE49-F238E27FC236}">
                  <a16:creationId xmlns:a16="http://schemas.microsoft.com/office/drawing/2014/main" id="{40015199-6036-4D0E-AB79-7BFD0645AA18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01" name="이등변 삼각형 97">
              <a:extLst>
                <a:ext uri="{FF2B5EF4-FFF2-40B4-BE49-F238E27FC236}">
                  <a16:creationId xmlns:a16="http://schemas.microsoft.com/office/drawing/2014/main" id="{9F8600E9-5E4A-4706-A353-4BA5751761E7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FD51B788-BA09-41E6-ADE6-58771473257C}"/>
              </a:ext>
            </a:extLst>
          </p:cNvPr>
          <p:cNvSpPr txBox="1"/>
          <p:nvPr/>
        </p:nvSpPr>
        <p:spPr>
          <a:xfrm>
            <a:off x="2942772" y="3706844"/>
            <a:ext cx="13582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altLang="ko-KR" sz="600" dirty="0">
              <a:latin typeface="Arial Black" panose="020B0A04020102020204" pitchFamily="34" charset="0"/>
            </a:endParaRPr>
          </a:p>
          <a:p>
            <a:pPr algn="ctr"/>
            <a:r>
              <a:rPr lang="ru-RU" altLang="ko-KR" sz="500" dirty="0">
                <a:latin typeface="Arial Black" panose="020B0A04020102020204" pitchFamily="34" charset="0"/>
              </a:rPr>
              <a:t>Обучение по-новому</a:t>
            </a:r>
          </a:p>
          <a:p>
            <a:pPr algn="ctr"/>
            <a:r>
              <a:rPr lang="ru-RU" altLang="ko-KR" sz="500" dirty="0">
                <a:latin typeface="Arial Black" panose="020B0A04020102020204" pitchFamily="34" charset="0"/>
              </a:rPr>
              <a:t>Стипендия</a:t>
            </a:r>
          </a:p>
          <a:p>
            <a:pPr algn="ctr"/>
            <a:r>
              <a:rPr lang="ru-RU" altLang="ko-KR" sz="500" dirty="0">
                <a:latin typeface="Arial Black" panose="020B0A04020102020204" pitchFamily="34" charset="0"/>
              </a:rPr>
              <a:t>Стажировка</a:t>
            </a:r>
            <a:endParaRPr lang="ru-RU" sz="500" dirty="0">
              <a:latin typeface="Arial Black" panose="020B0A04020102020204" pitchFamily="34" charset="0"/>
            </a:endParaRPr>
          </a:p>
          <a:p>
            <a:pPr algn="ctr"/>
            <a:r>
              <a:rPr lang="ru-RU" altLang="ko-KR" sz="500" dirty="0">
                <a:latin typeface="Arial Black" panose="020B0A04020102020204" pitchFamily="34" charset="0"/>
              </a:rPr>
              <a:t>Освоение программ ДПО</a:t>
            </a:r>
          </a:p>
        </p:txBody>
      </p:sp>
      <p:sp>
        <p:nvSpPr>
          <p:cNvPr id="103" name="AutoShape 92">
            <a:extLst>
              <a:ext uri="{FF2B5EF4-FFF2-40B4-BE49-F238E27FC236}">
                <a16:creationId xmlns:a16="http://schemas.microsoft.com/office/drawing/2014/main" id="{D9B367E8-7620-4DF6-AA6F-7447527008F9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6051062" y="2081469"/>
            <a:ext cx="564769" cy="28028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rgbClr val="EC771B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4" name="AutoShape 92">
            <a:extLst>
              <a:ext uri="{FF2B5EF4-FFF2-40B4-BE49-F238E27FC236}">
                <a16:creationId xmlns:a16="http://schemas.microsoft.com/office/drawing/2014/main" id="{AB24B3E9-54AC-4DF0-92B3-D8D7F28CEE6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4602951" y="3174580"/>
            <a:ext cx="605183" cy="605183"/>
          </a:xfrm>
          <a:prstGeom prst="ellipse">
            <a:avLst/>
          </a:prstGeom>
          <a:solidFill>
            <a:srgbClr val="EC771B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3C4E598A-57CE-4827-B89C-8B1643674702}"/>
              </a:ext>
            </a:extLst>
          </p:cNvPr>
          <p:cNvGrpSpPr/>
          <p:nvPr/>
        </p:nvGrpSpPr>
        <p:grpSpPr>
          <a:xfrm>
            <a:off x="7513680" y="3412395"/>
            <a:ext cx="203108" cy="147810"/>
            <a:chOff x="7123783" y="2013388"/>
            <a:chExt cx="283532" cy="143201"/>
          </a:xfrm>
          <a:solidFill>
            <a:srgbClr val="EC771B"/>
          </a:solidFill>
        </p:grpSpPr>
        <p:sp>
          <p:nvSpPr>
            <p:cNvPr id="106" name="이등변 삼각형 105">
              <a:extLst>
                <a:ext uri="{FF2B5EF4-FFF2-40B4-BE49-F238E27FC236}">
                  <a16:creationId xmlns:a16="http://schemas.microsoft.com/office/drawing/2014/main" id="{C5FF7EE4-A1BA-49A0-87CB-BE1E20ACC251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07" name="이등변 삼각형 106">
              <a:extLst>
                <a:ext uri="{FF2B5EF4-FFF2-40B4-BE49-F238E27FC236}">
                  <a16:creationId xmlns:a16="http://schemas.microsoft.com/office/drawing/2014/main" id="{CA822655-D013-4035-BCA9-31769D1155B3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108" name="그룹 98">
            <a:extLst>
              <a:ext uri="{FF2B5EF4-FFF2-40B4-BE49-F238E27FC236}">
                <a16:creationId xmlns:a16="http://schemas.microsoft.com/office/drawing/2014/main" id="{9DC3A104-195F-4D2E-A7FB-BE32EF34A160}"/>
              </a:ext>
            </a:extLst>
          </p:cNvPr>
          <p:cNvGrpSpPr/>
          <p:nvPr/>
        </p:nvGrpSpPr>
        <p:grpSpPr>
          <a:xfrm>
            <a:off x="4230599" y="3939790"/>
            <a:ext cx="216330" cy="125473"/>
            <a:chOff x="7123783" y="2013388"/>
            <a:chExt cx="283532" cy="143201"/>
          </a:xfrm>
          <a:solidFill>
            <a:srgbClr val="EC771B"/>
          </a:solidFill>
        </p:grpSpPr>
        <p:sp>
          <p:nvSpPr>
            <p:cNvPr id="109" name="이등변 삼각형 99">
              <a:extLst>
                <a:ext uri="{FF2B5EF4-FFF2-40B4-BE49-F238E27FC236}">
                  <a16:creationId xmlns:a16="http://schemas.microsoft.com/office/drawing/2014/main" id="{7C154D4D-4290-46CA-9D26-106FE0CA5144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10" name="이등변 삼각형 100">
              <a:extLst>
                <a:ext uri="{FF2B5EF4-FFF2-40B4-BE49-F238E27FC236}">
                  <a16:creationId xmlns:a16="http://schemas.microsoft.com/office/drawing/2014/main" id="{B76F0873-116F-42EA-B944-98F8248B6A1E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121" name="AutoShape 92">
            <a:extLst>
              <a:ext uri="{FF2B5EF4-FFF2-40B4-BE49-F238E27FC236}">
                <a16:creationId xmlns:a16="http://schemas.microsoft.com/office/drawing/2014/main" id="{D7E9BB6B-AD86-456E-B684-62D6DDC6E959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7779910" y="1850422"/>
            <a:ext cx="485687" cy="19641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rgbClr val="EC771B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3" name="AutoShape 92">
            <a:extLst>
              <a:ext uri="{FF2B5EF4-FFF2-40B4-BE49-F238E27FC236}">
                <a16:creationId xmlns:a16="http://schemas.microsoft.com/office/drawing/2014/main" id="{3A93EDD7-CC60-4551-ADFA-936616F48BA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6769896" y="2577922"/>
            <a:ext cx="509716" cy="509716"/>
          </a:xfrm>
          <a:prstGeom prst="ellipse">
            <a:avLst/>
          </a:prstGeom>
          <a:solidFill>
            <a:srgbClr val="EC771B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24" name="그룹 101">
            <a:extLst>
              <a:ext uri="{FF2B5EF4-FFF2-40B4-BE49-F238E27FC236}">
                <a16:creationId xmlns:a16="http://schemas.microsoft.com/office/drawing/2014/main" id="{FFCCD238-567C-4F2B-A721-2520AF4FCDA1}"/>
              </a:ext>
            </a:extLst>
          </p:cNvPr>
          <p:cNvGrpSpPr/>
          <p:nvPr/>
        </p:nvGrpSpPr>
        <p:grpSpPr>
          <a:xfrm>
            <a:off x="8746632" y="2761998"/>
            <a:ext cx="199242" cy="129926"/>
            <a:chOff x="7123783" y="2013388"/>
            <a:chExt cx="283532" cy="143201"/>
          </a:xfrm>
          <a:solidFill>
            <a:srgbClr val="EC771B"/>
          </a:solidFill>
        </p:grpSpPr>
        <p:sp>
          <p:nvSpPr>
            <p:cNvPr id="125" name="이등변 삼각형 102">
              <a:extLst>
                <a:ext uri="{FF2B5EF4-FFF2-40B4-BE49-F238E27FC236}">
                  <a16:creationId xmlns:a16="http://schemas.microsoft.com/office/drawing/2014/main" id="{430AE429-99EA-409E-9C35-45FC588ECC13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6" name="이등변 삼각형 103">
              <a:extLst>
                <a:ext uri="{FF2B5EF4-FFF2-40B4-BE49-F238E27FC236}">
                  <a16:creationId xmlns:a16="http://schemas.microsoft.com/office/drawing/2014/main" id="{B002D371-AB90-4407-B6B4-2AC2CB3AC101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07D9D151-052A-4410-9B59-6FD7C605AC39}"/>
              </a:ext>
            </a:extLst>
          </p:cNvPr>
          <p:cNvSpPr txBox="1"/>
          <p:nvPr/>
        </p:nvSpPr>
        <p:spPr>
          <a:xfrm>
            <a:off x="2444583" y="3878239"/>
            <a:ext cx="528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14-20</a:t>
            </a:r>
          </a:p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лет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3906F43-F405-4D37-861C-FBACFC6888B5}"/>
              </a:ext>
            </a:extLst>
          </p:cNvPr>
          <p:cNvSpPr txBox="1"/>
          <p:nvPr/>
        </p:nvSpPr>
        <p:spPr>
          <a:xfrm>
            <a:off x="5148002" y="3163904"/>
            <a:ext cx="239744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00" dirty="0">
                <a:solidFill>
                  <a:srgbClr val="000000"/>
                </a:solidFill>
                <a:latin typeface="Arial Black" panose="020B0A04020102020204" pitchFamily="34" charset="0"/>
              </a:rPr>
              <a:t>Получение ВО</a:t>
            </a:r>
          </a:p>
          <a:p>
            <a:pPr algn="ctr"/>
            <a:r>
              <a:rPr lang="ru-RU" sz="500" dirty="0">
                <a:solidFill>
                  <a:srgbClr val="000000"/>
                </a:solidFill>
                <a:latin typeface="Arial Black" panose="020B0A04020102020204" pitchFamily="34" charset="0"/>
              </a:rPr>
              <a:t>К</a:t>
            </a:r>
            <a:r>
              <a:rPr lang="ru-RU" sz="5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онтроль за соблюдением действующего законодательства</a:t>
            </a:r>
          </a:p>
          <a:p>
            <a:pPr algn="ctr"/>
            <a:r>
              <a:rPr lang="ru-RU" sz="500" dirty="0">
                <a:solidFill>
                  <a:srgbClr val="000000"/>
                </a:solidFill>
                <a:latin typeface="Arial Black" panose="020B0A04020102020204" pitchFamily="34" charset="0"/>
              </a:rPr>
              <a:t>О</a:t>
            </a:r>
            <a:r>
              <a:rPr lang="ru-RU" sz="5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храна общественного порядка </a:t>
            </a:r>
          </a:p>
          <a:p>
            <a:pPr algn="ctr"/>
            <a:r>
              <a:rPr lang="ru-RU" sz="500" dirty="0">
                <a:solidFill>
                  <a:srgbClr val="000000"/>
                </a:solidFill>
                <a:latin typeface="Arial Black" panose="020B0A04020102020204" pitchFamily="34" charset="0"/>
              </a:rPr>
              <a:t>К</a:t>
            </a:r>
            <a:r>
              <a:rPr lang="ru-RU" sz="5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онтроль и исполнение наказаний и мер уголовно-правового характера без изоляции от общества</a:t>
            </a:r>
          </a:p>
          <a:p>
            <a:pPr algn="ctr"/>
            <a:r>
              <a:rPr lang="ru-RU" sz="5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500" dirty="0">
                <a:solidFill>
                  <a:srgbClr val="000000"/>
                </a:solidFill>
                <a:latin typeface="Arial Black" panose="020B0A04020102020204" pitchFamily="34" charset="0"/>
              </a:rPr>
              <a:t>В</a:t>
            </a:r>
            <a:r>
              <a:rPr lang="ru-RU" sz="5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заимодействие с органами власти органами по вопросам соблюдения законности и т. п.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1CA1849-9903-4D8C-AFB1-DFAAF35B2648}"/>
              </a:ext>
            </a:extLst>
          </p:cNvPr>
          <p:cNvSpPr txBox="1"/>
          <p:nvPr/>
        </p:nvSpPr>
        <p:spPr>
          <a:xfrm>
            <a:off x="6266156" y="-384058"/>
            <a:ext cx="32883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/>
              <a:t>Управление предпринимательской или коммерческой деятельностью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57C6930-06CD-4B57-989B-E7A05846D1CD}"/>
              </a:ext>
            </a:extLst>
          </p:cNvPr>
          <p:cNvSpPr txBox="1"/>
          <p:nvPr/>
        </p:nvSpPr>
        <p:spPr>
          <a:xfrm>
            <a:off x="4657109" y="3349594"/>
            <a:ext cx="528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20-35</a:t>
            </a:r>
          </a:p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лет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C4692E3-9F32-4CB0-BDD4-073FB0FB38DA}"/>
              </a:ext>
            </a:extLst>
          </p:cNvPr>
          <p:cNvSpPr txBox="1"/>
          <p:nvPr/>
        </p:nvSpPr>
        <p:spPr>
          <a:xfrm>
            <a:off x="6789158" y="2745935"/>
            <a:ext cx="5097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35+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87" name="Rounded Rectangle 5">
            <a:extLst>
              <a:ext uri="{FF2B5EF4-FFF2-40B4-BE49-F238E27FC236}">
                <a16:creationId xmlns:a16="http://schemas.microsoft.com/office/drawing/2014/main" id="{73F70EEE-6119-47D1-95B4-A1B680C8266E}"/>
              </a:ext>
            </a:extLst>
          </p:cNvPr>
          <p:cNvSpPr/>
          <p:nvPr/>
        </p:nvSpPr>
        <p:spPr>
          <a:xfrm>
            <a:off x="3348271" y="1863063"/>
            <a:ext cx="2617251" cy="6211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ko-KR" sz="800" u="sng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altLang="ko-KR" sz="1000" u="sng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ru-RU" altLang="ko-KR" sz="7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ru-RU" altLang="ko-KR" sz="7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ko-KR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9FFB8DE-3138-44C1-BE0A-2A866E014C79}"/>
              </a:ext>
            </a:extLst>
          </p:cNvPr>
          <p:cNvSpPr txBox="1"/>
          <p:nvPr/>
        </p:nvSpPr>
        <p:spPr>
          <a:xfrm>
            <a:off x="3584054" y="1868605"/>
            <a:ext cx="261725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latin typeface="Arial Black" panose="020B0A04020102020204" pitchFamily="34" charset="0"/>
              </a:rPr>
              <a:t>     </a:t>
            </a:r>
            <a:r>
              <a:rPr lang="ru-RU" sz="900" u="sng" dirty="0">
                <a:latin typeface="Arial Black" panose="020B0A04020102020204" pitchFamily="34" charset="0"/>
              </a:rPr>
              <a:t>ОПОРНЫЕ РАБОТОДАТЕЛИ:</a:t>
            </a:r>
          </a:p>
          <a:p>
            <a:r>
              <a:rPr lang="ru-RU" sz="800" dirty="0">
                <a:solidFill>
                  <a:srgbClr val="000000"/>
                </a:solidFill>
                <a:latin typeface="Arial Black" panose="020B0A04020102020204" pitchFamily="34" charset="0"/>
              </a:rPr>
              <a:t>УМВД России по Орловской области</a:t>
            </a:r>
          </a:p>
          <a:p>
            <a:r>
              <a:rPr lang="ru-RU" sz="800" dirty="0">
                <a:solidFill>
                  <a:srgbClr val="000000"/>
                </a:solidFill>
                <a:latin typeface="Arial Black" panose="020B0A04020102020204" pitchFamily="34" charset="0"/>
              </a:rPr>
              <a:t>УФСИН России по Орловской области</a:t>
            </a:r>
          </a:p>
          <a:p>
            <a:r>
              <a:rPr lang="ru-RU" sz="800" dirty="0" err="1">
                <a:solidFill>
                  <a:srgbClr val="000000"/>
                </a:solidFill>
                <a:latin typeface="Arial Black" panose="020B0A04020102020204" pitchFamily="34" charset="0"/>
              </a:rPr>
              <a:t>Росгвардия</a:t>
            </a:r>
            <a:r>
              <a:rPr lang="ru-RU" sz="800" dirty="0">
                <a:solidFill>
                  <a:srgbClr val="000000"/>
                </a:solidFill>
                <a:latin typeface="Arial Black" panose="020B0A04020102020204" pitchFamily="34" charset="0"/>
              </a:rPr>
              <a:t> РФ</a:t>
            </a:r>
          </a:p>
          <a:p>
            <a:endParaRPr lang="ru-RU" sz="8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Round Same Side Corner Rectangle 8">
            <a:extLst>
              <a:ext uri="{FF2B5EF4-FFF2-40B4-BE49-F238E27FC236}">
                <a16:creationId xmlns:a16="http://schemas.microsoft.com/office/drawing/2014/main" id="{496B83BC-47FA-4FB5-8102-BAC17FD651D6}"/>
              </a:ext>
            </a:extLst>
          </p:cNvPr>
          <p:cNvSpPr/>
          <p:nvPr/>
        </p:nvSpPr>
        <p:spPr>
          <a:xfrm>
            <a:off x="3539259" y="2037392"/>
            <a:ext cx="95483" cy="100497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Round Same Side Corner Rectangle 8">
            <a:extLst>
              <a:ext uri="{FF2B5EF4-FFF2-40B4-BE49-F238E27FC236}">
                <a16:creationId xmlns:a16="http://schemas.microsoft.com/office/drawing/2014/main" id="{58F83F88-CADC-4BD3-9CE1-6404E08200F8}"/>
              </a:ext>
            </a:extLst>
          </p:cNvPr>
          <p:cNvSpPr/>
          <p:nvPr/>
        </p:nvSpPr>
        <p:spPr>
          <a:xfrm>
            <a:off x="3536312" y="2169534"/>
            <a:ext cx="95483" cy="100497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12C8A8-EC1A-44AF-8E4F-AE45F26D48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82" y="1452305"/>
            <a:ext cx="1021814" cy="4247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604296-34CF-4F27-A311-BCA22A73B6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82" y="1966800"/>
            <a:ext cx="1010371" cy="47108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4325EC-57EB-4FCE-9B9E-A1073D9F41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194" y="2383538"/>
            <a:ext cx="2616493" cy="174432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8AD504BA-FE12-4DCD-91D6-C51010FF8779}"/>
              </a:ext>
            </a:extLst>
          </p:cNvPr>
          <p:cNvSpPr txBox="1"/>
          <p:nvPr/>
        </p:nvSpPr>
        <p:spPr>
          <a:xfrm>
            <a:off x="7265157" y="2597593"/>
            <a:ext cx="1557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Осуществление оперативного руководства структурным подразделением </a:t>
            </a:r>
            <a:r>
              <a:rPr lang="ru-RU" altLang="ko-KR" sz="600" dirty="0" smtClean="0">
                <a:latin typeface="Arial Black" panose="020B0A04020102020204" pitchFamily="34" charset="0"/>
              </a:rPr>
              <a:t>правоохранительного </a:t>
            </a:r>
            <a:r>
              <a:rPr lang="ru-RU" altLang="ko-KR" sz="600" dirty="0">
                <a:latin typeface="Arial Black" panose="020B0A04020102020204" pitchFamily="34" charset="0"/>
              </a:rPr>
              <a:t>органа</a:t>
            </a:r>
            <a:endParaRPr lang="ru-RU" altLang="ko-KR" sz="500" dirty="0">
              <a:latin typeface="Arial Black" panose="020B0A04020102020204" pitchFamily="34" charset="0"/>
            </a:endParaRPr>
          </a:p>
        </p:txBody>
      </p:sp>
      <p:sp>
        <p:nvSpPr>
          <p:cNvPr id="74" name="Round Same Side Corner Rectangle 8">
            <a:extLst>
              <a:ext uri="{FF2B5EF4-FFF2-40B4-BE49-F238E27FC236}">
                <a16:creationId xmlns:a16="http://schemas.microsoft.com/office/drawing/2014/main" id="{0822611A-8C40-44A4-AFE5-9A79829E0F1F}"/>
              </a:ext>
            </a:extLst>
          </p:cNvPr>
          <p:cNvSpPr/>
          <p:nvPr/>
        </p:nvSpPr>
        <p:spPr>
          <a:xfrm>
            <a:off x="3536312" y="2301676"/>
            <a:ext cx="95483" cy="100497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D10B310-7F48-4375-B5DE-CEE7426B58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40" y="2614263"/>
            <a:ext cx="586774" cy="439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1687" y="3255702"/>
            <a:ext cx="1847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000">
                <a:solidFill>
                  <a:prstClr val="black"/>
                </a:solidFill>
                <a:latin typeface="Arial Black" panose="020B0A04020102020204" pitchFamily="34" charset="0"/>
              </a:rPr>
              <a:t>СТУДЕНТ</a:t>
            </a:r>
            <a:endParaRPr lang="ru-RU" sz="10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0353" y="2602686"/>
            <a:ext cx="1949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ko-KR" sz="700" dirty="0">
                <a:solidFill>
                  <a:prstClr val="black"/>
                </a:solidFill>
                <a:latin typeface="Arial Black" panose="020B0A04020102020204" pitchFamily="34" charset="0"/>
              </a:rPr>
              <a:t>ИНСПЕКТОР СТРУКТУРНЫХ ПОДРАЗДЕЛЕНИЙ УМВД/УФСИН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2083" y="1931477"/>
            <a:ext cx="2510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" dirty="0">
                <a:solidFill>
                  <a:prstClr val="black"/>
                </a:solidFill>
                <a:latin typeface="Arial Black" panose="020B0A04020102020204" pitchFamily="34" charset="0"/>
              </a:rPr>
              <a:t>НАЧАЛЬНИК СТРУКТУРНОГО </a:t>
            </a:r>
          </a:p>
          <a:p>
            <a:pPr lvl="0" algn="ctr"/>
            <a:r>
              <a:rPr lang="ru-RU" sz="800" dirty="0">
                <a:solidFill>
                  <a:prstClr val="black"/>
                </a:solidFill>
                <a:latin typeface="Arial Black" panose="020B0A04020102020204" pitchFamily="34" charset="0"/>
              </a:rPr>
              <a:t>ПОДРАЗДЕЛЕНИЯ </a:t>
            </a:r>
            <a:r>
              <a:rPr lang="ru-RU" sz="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УМВД/УФСИН</a:t>
            </a:r>
            <a:endParaRPr lang="ru-RU" sz="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396" y="3441929"/>
            <a:ext cx="2187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ko-KR" sz="500" b="1" dirty="0" smtClean="0">
                <a:latin typeface="Arial Black" panose="020B0A04020102020204" pitchFamily="34" charset="0"/>
                <a:cs typeface="Arial" pitchFamily="34" charset="0"/>
              </a:rPr>
              <a:t>СТИПЕНДИЯ</a:t>
            </a:r>
          </a:p>
          <a:p>
            <a:pPr lvl="0" algn="ctr"/>
            <a:r>
              <a:rPr lang="ru-RU" sz="500" b="1" dirty="0" smtClean="0">
                <a:latin typeface="Arial Black" panose="020B0A04020102020204" pitchFamily="34" charset="0"/>
                <a:cs typeface="Arial" pitchFamily="34" charset="0"/>
              </a:rPr>
              <a:t>1000 РУБ.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37458" y="2837885"/>
            <a:ext cx="21790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ko-KR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СРЕДНЯЯ З/П ПО ОРЛОВСКОЙ ОБЛАСТИ </a:t>
            </a:r>
          </a:p>
          <a:p>
            <a:pPr lvl="0" algn="ctr"/>
            <a:r>
              <a:rPr lang="ru-RU" altLang="ko-KR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В  ПРАВООХРАНИТЕЛЬНОЙ ДЕЯТЕЛЬНОСТИ</a:t>
            </a:r>
          </a:p>
          <a:p>
            <a:pPr lvl="0" algn="ctr"/>
            <a:r>
              <a:rPr lang="ru-RU" sz="5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28000 </a:t>
            </a:r>
            <a:r>
              <a:rPr lang="ru-RU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РУБ.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9896" y="2214895"/>
            <a:ext cx="21317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ko-KR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СРЕДНЯЯ З/П ПО ОРЛОВСКОЙ ОБЛАСТИ </a:t>
            </a:r>
          </a:p>
          <a:p>
            <a:pPr lvl="0" algn="ctr"/>
            <a:r>
              <a:rPr lang="ru-RU" altLang="ko-KR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В  ПРАВООХРАНИТЕЛЬНОЙ ДЕЯТЕЛЬНОСТИ</a:t>
            </a:r>
          </a:p>
          <a:p>
            <a:pPr lvl="0" algn="ctr"/>
            <a:r>
              <a:rPr lang="ru-RU" sz="5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70000 </a:t>
            </a:r>
            <a:r>
              <a:rPr lang="ru-RU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РУБ.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78196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242</Words>
  <Application>Microsoft Office PowerPoint</Application>
  <PresentationFormat>Экран (16:9)</PresentationFormat>
  <Paragraphs>69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 Unicode MS</vt:lpstr>
      <vt:lpstr>맑은 고딕</vt:lpstr>
      <vt:lpstr>Arial</vt:lpstr>
      <vt:lpstr>Arial Black</vt:lpstr>
      <vt:lpstr>Contents Slide Master</vt:lpstr>
      <vt:lpstr>Section Break Slide Master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ElektroExistenz</cp:lastModifiedBy>
  <cp:revision>101</cp:revision>
  <dcterms:created xsi:type="dcterms:W3CDTF">2016-12-05T23:26:54Z</dcterms:created>
  <dcterms:modified xsi:type="dcterms:W3CDTF">2023-09-28T13:28:02Z</dcterms:modified>
</cp:coreProperties>
</file>