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76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1B"/>
    <a:srgbClr val="2A8663"/>
    <a:srgbClr val="FE51C2"/>
    <a:srgbClr val="D33530"/>
    <a:srgbClr val="FF62BC"/>
    <a:srgbClr val="FFF500"/>
    <a:srgbClr val="E663E2"/>
    <a:srgbClr val="F9AA4C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660"/>
  </p:normalViewPr>
  <p:slideViewPr>
    <p:cSldViewPr>
      <p:cViewPr>
        <p:scale>
          <a:sx n="112" d="100"/>
          <a:sy n="112" d="100"/>
        </p:scale>
        <p:origin x="1614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28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" y="373334"/>
            <a:ext cx="1831946" cy="151223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4164792" y="4178862"/>
            <a:ext cx="2741657" cy="900418"/>
            <a:chOff x="13328625" y="5261705"/>
            <a:chExt cx="6167875" cy="2025576"/>
          </a:xfrm>
        </p:grpSpPr>
        <p:sp>
          <p:nvSpPr>
            <p:cNvPr id="7" name="Round Same Side Corner Rectangle 6"/>
            <p:cNvSpPr/>
            <p:nvPr/>
          </p:nvSpPr>
          <p:spPr>
            <a:xfrm rot="16200000">
              <a:off x="15075541" y="3736216"/>
              <a:ext cx="1758067" cy="5251899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7454271" y="5261705"/>
              <a:ext cx="2042229" cy="202557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780E3A-10FB-4CC9-9608-9B581DDD0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4" t="46985" r="54019" b="44628"/>
          <a:stretch/>
        </p:blipFill>
        <p:spPr>
          <a:xfrm>
            <a:off x="493661" y="150451"/>
            <a:ext cx="498678" cy="454716"/>
          </a:xfrm>
          <a:prstGeom prst="rect">
            <a:avLst/>
          </a:prstGeom>
        </p:spPr>
      </p:pic>
      <p:sp>
        <p:nvSpPr>
          <p:cNvPr id="19" name="AutoShape 92">
            <a:extLst>
              <a:ext uri="{FF2B5EF4-FFF2-40B4-BE49-F238E27FC236}">
                <a16:creationId xmlns:a16="http://schemas.microsoft.com/office/drawing/2014/main" id="{08DF2DCB-3953-4EE0-9E3D-DC1C7A49C9D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 flipV="1">
            <a:off x="1065551" y="155966"/>
            <a:ext cx="54897" cy="54897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>
            <a:extLst>
              <a:ext uri="{FF2B5EF4-FFF2-40B4-BE49-F238E27FC236}">
                <a16:creationId xmlns:a16="http://schemas.microsoft.com/office/drawing/2014/main" id="{52998FA8-01E4-4BFD-8E5A-E4FC5FA7FE2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261804"/>
            <a:ext cx="52188" cy="52188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>
            <a:extLst>
              <a:ext uri="{FF2B5EF4-FFF2-40B4-BE49-F238E27FC236}">
                <a16:creationId xmlns:a16="http://schemas.microsoft.com/office/drawing/2014/main" id="{3811920D-0B79-41A0-B31A-3BB24689D6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8260" y="355515"/>
            <a:ext cx="52188" cy="52188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AutoShape 92">
            <a:extLst>
              <a:ext uri="{FF2B5EF4-FFF2-40B4-BE49-F238E27FC236}">
                <a16:creationId xmlns:a16="http://schemas.microsoft.com/office/drawing/2014/main" id="{D8FA36D8-DC92-4941-8C9B-0693CAA3CC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446627"/>
            <a:ext cx="54897" cy="54897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Oval 5">
            <a:extLst>
              <a:ext uri="{FF2B5EF4-FFF2-40B4-BE49-F238E27FC236}">
                <a16:creationId xmlns:a16="http://schemas.microsoft.com/office/drawing/2014/main" id="{6DB67917-F372-4E7F-83D7-A8BA1BEFAD10}"/>
              </a:ext>
            </a:extLst>
          </p:cNvPr>
          <p:cNvSpPr/>
          <p:nvPr/>
        </p:nvSpPr>
        <p:spPr>
          <a:xfrm>
            <a:off x="1045570" y="517819"/>
            <a:ext cx="94858" cy="873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0D24ED-F557-424A-91CE-E59247451B2D}"/>
              </a:ext>
            </a:extLst>
          </p:cNvPr>
          <p:cNvSpPr txBox="1"/>
          <p:nvPr/>
        </p:nvSpPr>
        <p:spPr>
          <a:xfrm>
            <a:off x="1045570" y="102320"/>
            <a:ext cx="340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anose="020B0A04020102020204" pitchFamily="34" charset="0"/>
              </a:rPr>
              <a:t>БПОУ ОО «Орловский автодорожный техникум»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агротехнологий и транспорта»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путей сообщения имени В.А. Лапочкина»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сферы услуг»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«Орловский техникум агробизнеса и сервиса»</a:t>
            </a:r>
          </a:p>
          <a:p>
            <a:endParaRPr lang="ru-RU" dirty="0"/>
          </a:p>
        </p:txBody>
      </p:sp>
      <p:sp>
        <p:nvSpPr>
          <p:cNvPr id="56" name="Round Same Side Corner Rectangle 18">
            <a:extLst>
              <a:ext uri="{FF2B5EF4-FFF2-40B4-BE49-F238E27FC236}">
                <a16:creationId xmlns:a16="http://schemas.microsoft.com/office/drawing/2014/main" id="{DFBF0FCB-E304-47E2-B9B7-8435C044D317}"/>
              </a:ext>
            </a:extLst>
          </p:cNvPr>
          <p:cNvSpPr/>
          <p:nvPr/>
        </p:nvSpPr>
        <p:spPr>
          <a:xfrm>
            <a:off x="70710" y="3804896"/>
            <a:ext cx="177389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000" dirty="0">
                <a:solidFill>
                  <a:schemeClr val="tx1"/>
                </a:solidFill>
                <a:latin typeface="Arial Black" panose="020B0A04020102020204" pitchFamily="34" charset="0"/>
              </a:rPr>
              <a:t>АБИТУРИЕНТ</a:t>
            </a:r>
            <a:endParaRPr lang="ko-KR" altLang="en-U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FB22AB3F-CE4A-4024-B28D-A6C80127C0B8}"/>
              </a:ext>
            </a:extLst>
          </p:cNvPr>
          <p:cNvSpPr/>
          <p:nvPr/>
        </p:nvSpPr>
        <p:spPr>
          <a:xfrm>
            <a:off x="1482792" y="3305243"/>
            <a:ext cx="1773895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58" name="Round Same Side Corner Rectangle 20">
            <a:extLst>
              <a:ext uri="{FF2B5EF4-FFF2-40B4-BE49-F238E27FC236}">
                <a16:creationId xmlns:a16="http://schemas.microsoft.com/office/drawing/2014/main" id="{6329074F-92EB-454E-BC86-616BDED2032D}"/>
              </a:ext>
            </a:extLst>
          </p:cNvPr>
          <p:cNvSpPr/>
          <p:nvPr/>
        </p:nvSpPr>
        <p:spPr>
          <a:xfrm>
            <a:off x="2945287" y="2774194"/>
            <a:ext cx="1773895" cy="528936"/>
          </a:xfrm>
          <a:prstGeom prst="round2SameRect">
            <a:avLst>
              <a:gd name="adj1" fmla="val 30795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altLang="ko-KR" sz="700" dirty="0">
              <a:latin typeface="Arial Black" panose="020B0A04020102020204" pitchFamily="34" charset="0"/>
            </a:endParaRPr>
          </a:p>
          <a:p>
            <a:pPr algn="ctr"/>
            <a:endParaRPr lang="ru-RU" altLang="ko-KR" sz="700" dirty="0">
              <a:latin typeface="Arial Black" panose="020B0A04020102020204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59" name="Round Same Side Corner Rectangle 21">
            <a:extLst>
              <a:ext uri="{FF2B5EF4-FFF2-40B4-BE49-F238E27FC236}">
                <a16:creationId xmlns:a16="http://schemas.microsoft.com/office/drawing/2014/main" id="{D855DB9E-2615-46F8-AC96-9FC3ACD2B588}"/>
              </a:ext>
            </a:extLst>
          </p:cNvPr>
          <p:cNvSpPr/>
          <p:nvPr/>
        </p:nvSpPr>
        <p:spPr>
          <a:xfrm>
            <a:off x="4475113" y="2303277"/>
            <a:ext cx="1773895" cy="498260"/>
          </a:xfrm>
          <a:prstGeom prst="round2SameRect">
            <a:avLst>
              <a:gd name="adj1" fmla="val 28661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ound Same Side Corner Rectangle 22">
            <a:extLst>
              <a:ext uri="{FF2B5EF4-FFF2-40B4-BE49-F238E27FC236}">
                <a16:creationId xmlns:a16="http://schemas.microsoft.com/office/drawing/2014/main" id="{573173C7-1AAB-468F-9889-1E0406B18A01}"/>
              </a:ext>
            </a:extLst>
          </p:cNvPr>
          <p:cNvSpPr/>
          <p:nvPr/>
        </p:nvSpPr>
        <p:spPr>
          <a:xfrm>
            <a:off x="5994724" y="1821041"/>
            <a:ext cx="1773895" cy="498260"/>
          </a:xfrm>
          <a:prstGeom prst="round2SameRect">
            <a:avLst>
              <a:gd name="adj1" fmla="val 32928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BF410-485E-401F-8BE7-DA0C3D8FA45B}"/>
              </a:ext>
            </a:extLst>
          </p:cNvPr>
          <p:cNvSpPr txBox="1"/>
          <p:nvPr/>
        </p:nvSpPr>
        <p:spPr>
          <a:xfrm>
            <a:off x="5491675" y="4324265"/>
            <a:ext cx="1921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" dirty="0">
              <a:latin typeface="Arial Black" panose="020B0A04020102020204" pitchFamily="34" charset="0"/>
            </a:endParaRPr>
          </a:p>
          <a:p>
            <a:pPr algn="ctr"/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В ХОРОШЕЙ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ТЫ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КОМПАНИИ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0BF7C5-E3E3-4371-8D96-C6E9FBA45FD8}"/>
              </a:ext>
            </a:extLst>
          </p:cNvPr>
          <p:cNvSpPr txBox="1"/>
          <p:nvPr/>
        </p:nvSpPr>
        <p:spPr>
          <a:xfrm>
            <a:off x="4734300" y="4406205"/>
            <a:ext cx="1981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КОНТАКТЫ: 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г. Орел, ул. Советская, 16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Телефон: +79030297799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Официальный сайт:  </a:t>
            </a:r>
          </a:p>
          <a:p>
            <a:r>
              <a:rPr lang="en-US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http://adt-prof.obr57.ru/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67" name="Round Same Side Corner Rectangle 19">
            <a:extLst>
              <a:ext uri="{FF2B5EF4-FFF2-40B4-BE49-F238E27FC236}">
                <a16:creationId xmlns:a16="http://schemas.microsoft.com/office/drawing/2014/main" id="{42CDD8A4-DD9D-496C-9F75-9FCD5BD89F9F}"/>
              </a:ext>
            </a:extLst>
          </p:cNvPr>
          <p:cNvSpPr/>
          <p:nvPr/>
        </p:nvSpPr>
        <p:spPr>
          <a:xfrm>
            <a:off x="7288967" y="1332369"/>
            <a:ext cx="1773895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D1F77AD-DA96-46B6-A78C-FD5ADFBE9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8752" r="8248" b="15581"/>
          <a:stretch/>
        </p:blipFill>
        <p:spPr>
          <a:xfrm>
            <a:off x="7893207" y="35276"/>
            <a:ext cx="1201134" cy="1062425"/>
          </a:xfrm>
          <a:prstGeom prst="rect">
            <a:avLst/>
          </a:prstGeom>
        </p:spPr>
      </p:pic>
      <p:sp>
        <p:nvSpPr>
          <p:cNvPr id="70" name="Diamond 11">
            <a:extLst>
              <a:ext uri="{FF2B5EF4-FFF2-40B4-BE49-F238E27FC236}">
                <a16:creationId xmlns:a16="http://schemas.microsoft.com/office/drawing/2014/main" id="{F99376A2-4898-469F-B415-85CF6B280D7C}"/>
              </a:ext>
            </a:extLst>
          </p:cNvPr>
          <p:cNvSpPr/>
          <p:nvPr/>
        </p:nvSpPr>
        <p:spPr>
          <a:xfrm>
            <a:off x="1979205" y="1146625"/>
            <a:ext cx="498678" cy="46166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D3C8FBC0-6F99-4478-9D03-0A390C90DC61}"/>
              </a:ext>
            </a:extLst>
          </p:cNvPr>
          <p:cNvSpPr/>
          <p:nvPr/>
        </p:nvSpPr>
        <p:spPr>
          <a:xfrm>
            <a:off x="2113987" y="1275534"/>
            <a:ext cx="229113" cy="2150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32AB93-5ABD-4922-AFF7-0660A6C1E4A2}"/>
              </a:ext>
            </a:extLst>
          </p:cNvPr>
          <p:cNvSpPr txBox="1"/>
          <p:nvPr/>
        </p:nvSpPr>
        <p:spPr>
          <a:xfrm>
            <a:off x="743000" y="649313"/>
            <a:ext cx="7217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 Black" panose="020B0A04020102020204" pitchFamily="34" charset="0"/>
              </a:rPr>
              <a:t>            КАРЬЕРНАЯ КАРТА ВЫПУСКНИКА ПРОГРАММ ФЕДЕРАЛЬНОГО ПРОЕКТА  «ПРОФЕССИОНАЛИТЕТ»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В КЛАСТЕРЕ «ПРАВООХРАНИТЕЛЬНАЯ СФЕРА И УПРАВЛЕНИЕ»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38.02.02 СТРАХОВОЕ ДЕЛО (ПО ОТРАСЛЯМ)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C93067-E3B2-4CA7-8A57-C0619B4CAB57}"/>
              </a:ext>
            </a:extLst>
          </p:cNvPr>
          <p:cNvSpPr txBox="1"/>
          <p:nvPr/>
        </p:nvSpPr>
        <p:spPr>
          <a:xfrm>
            <a:off x="2531405" y="1163424"/>
            <a:ext cx="1539802" cy="5078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algn="ctr"/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В СТРАХОВОЙ ДЕЯТЕЛЬНОСТИ                   </a:t>
            </a:r>
            <a:r>
              <a:rPr lang="ru-RU" altLang="ko-KR" sz="1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40000 </a:t>
            </a:r>
            <a:r>
              <a:rPr lang="ru-RU" altLang="ko-KR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ko-KR" altLang="en-US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5" name="Rounded Rectangle 51">
            <a:extLst>
              <a:ext uri="{FF2B5EF4-FFF2-40B4-BE49-F238E27FC236}">
                <a16:creationId xmlns:a16="http://schemas.microsoft.com/office/drawing/2014/main" id="{D08CB663-2635-409E-BF52-1D372E68C7F3}"/>
              </a:ext>
            </a:extLst>
          </p:cNvPr>
          <p:cNvSpPr/>
          <p:nvPr/>
        </p:nvSpPr>
        <p:spPr>
          <a:xfrm rot="16200000" flipH="1">
            <a:off x="4253545" y="4414569"/>
            <a:ext cx="498257" cy="5041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BB129A96-3BF7-422B-B496-05296ECF6B43}"/>
              </a:ext>
            </a:extLst>
          </p:cNvPr>
          <p:cNvSpPr/>
          <p:nvPr/>
        </p:nvSpPr>
        <p:spPr>
          <a:xfrm>
            <a:off x="7005700" y="3857318"/>
            <a:ext cx="2007064" cy="10256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10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ko-KR" sz="9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МЕРЫ ПОДДЕРЖКИ:</a:t>
            </a:r>
          </a:p>
          <a:p>
            <a:pPr algn="ctr"/>
            <a:endParaRPr lang="ru-RU" altLang="ko-KR" sz="2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участие в чемпионатном движении «Профессионалы»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освоение программ дополнительного образования во время обучения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адаптация молодых специалистов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AutoShape 92">
            <a:extLst>
              <a:ext uri="{FF2B5EF4-FFF2-40B4-BE49-F238E27FC236}">
                <a16:creationId xmlns:a16="http://schemas.microsoft.com/office/drawing/2014/main" id="{1383AC9F-B396-472B-910A-17657739766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41772" y="3822671"/>
            <a:ext cx="464514" cy="1572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AutoShape 92">
            <a:extLst>
              <a:ext uri="{FF2B5EF4-FFF2-40B4-BE49-F238E27FC236}">
                <a16:creationId xmlns:a16="http://schemas.microsoft.com/office/drawing/2014/main" id="{7C14BE46-BBB8-42C2-847F-5324F44F142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64931" y="4350725"/>
            <a:ext cx="522295" cy="522295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788A17-91F2-4F27-8C5D-281117909937}"/>
              </a:ext>
            </a:extLst>
          </p:cNvPr>
          <p:cNvSpPr txBox="1"/>
          <p:nvPr/>
        </p:nvSpPr>
        <p:spPr>
          <a:xfrm>
            <a:off x="63063" y="4477519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14-15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6001EA-53EB-4003-8382-E8BA11E193B7}"/>
              </a:ext>
            </a:extLst>
          </p:cNvPr>
          <p:cNvSpPr txBox="1"/>
          <p:nvPr/>
        </p:nvSpPr>
        <p:spPr>
          <a:xfrm>
            <a:off x="401658" y="4421839"/>
            <a:ext cx="13332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Поступление в образовательное учреждение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97" name="AutoShape 92">
            <a:extLst>
              <a:ext uri="{FF2B5EF4-FFF2-40B4-BE49-F238E27FC236}">
                <a16:creationId xmlns:a16="http://schemas.microsoft.com/office/drawing/2014/main" id="{D3F63B75-9AF4-4D25-A1A8-153589D5BB3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907618" y="3141732"/>
            <a:ext cx="439935" cy="1943663"/>
          </a:xfrm>
          <a:prstGeom prst="round2SameRect">
            <a:avLst>
              <a:gd name="adj1" fmla="val 46314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" name="AutoShape 92">
            <a:extLst>
              <a:ext uri="{FF2B5EF4-FFF2-40B4-BE49-F238E27FC236}">
                <a16:creationId xmlns:a16="http://schemas.microsoft.com/office/drawing/2014/main" id="{56835D04-827C-4EF3-A04D-58017D96B7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907505" y="3837740"/>
            <a:ext cx="476332" cy="549638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9" name="그룹 95">
            <a:extLst>
              <a:ext uri="{FF2B5EF4-FFF2-40B4-BE49-F238E27FC236}">
                <a16:creationId xmlns:a16="http://schemas.microsoft.com/office/drawing/2014/main" id="{6E192AE3-70BE-48F4-A06B-ECF200F5EDEC}"/>
              </a:ext>
            </a:extLst>
          </p:cNvPr>
          <p:cNvGrpSpPr/>
          <p:nvPr/>
        </p:nvGrpSpPr>
        <p:grpSpPr>
          <a:xfrm>
            <a:off x="1537365" y="4531462"/>
            <a:ext cx="198984" cy="135195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100" name="이등변 삼각형 96">
              <a:extLst>
                <a:ext uri="{FF2B5EF4-FFF2-40B4-BE49-F238E27FC236}">
                  <a16:creationId xmlns:a16="http://schemas.microsoft.com/office/drawing/2014/main" id="{40015199-6036-4D0E-AB79-7BFD0645AA1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1" name="이등변 삼각형 97">
              <a:extLst>
                <a:ext uri="{FF2B5EF4-FFF2-40B4-BE49-F238E27FC236}">
                  <a16:creationId xmlns:a16="http://schemas.microsoft.com/office/drawing/2014/main" id="{9F8600E9-5E4A-4706-A353-4BA5751761E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FD51B788-BA09-41E6-ADE6-58771473257C}"/>
              </a:ext>
            </a:extLst>
          </p:cNvPr>
          <p:cNvSpPr txBox="1"/>
          <p:nvPr/>
        </p:nvSpPr>
        <p:spPr>
          <a:xfrm>
            <a:off x="2369019" y="3800224"/>
            <a:ext cx="15409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ko-KR" sz="6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Обучение по-новому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Стипендия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Освоение программ ДПО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Стажировка на предприятиях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03" name="AutoShape 92">
            <a:extLst>
              <a:ext uri="{FF2B5EF4-FFF2-40B4-BE49-F238E27FC236}">
                <a16:creationId xmlns:a16="http://schemas.microsoft.com/office/drawing/2014/main" id="{D9B367E8-7620-4DF6-AA6F-7447527008F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432013" y="2492236"/>
            <a:ext cx="439934" cy="21853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4" name="AutoShape 92">
            <a:extLst>
              <a:ext uri="{FF2B5EF4-FFF2-40B4-BE49-F238E27FC236}">
                <a16:creationId xmlns:a16="http://schemas.microsoft.com/office/drawing/2014/main" id="{AB24B3E9-54AC-4DF0-92B3-D8D7F28CEE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3313064" y="3324447"/>
            <a:ext cx="498260" cy="498260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3C4E598A-57CE-4827-B89C-8B1643674702}"/>
              </a:ext>
            </a:extLst>
          </p:cNvPr>
          <p:cNvGrpSpPr/>
          <p:nvPr/>
        </p:nvGrpSpPr>
        <p:grpSpPr>
          <a:xfrm>
            <a:off x="5485588" y="3482117"/>
            <a:ext cx="203108" cy="147810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06" name="이등변 삼각형 105">
              <a:extLst>
                <a:ext uri="{FF2B5EF4-FFF2-40B4-BE49-F238E27FC236}">
                  <a16:creationId xmlns:a16="http://schemas.microsoft.com/office/drawing/2014/main" id="{C5FF7EE4-A1BA-49A0-87CB-BE1E20ACC25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id="{CA822655-D013-4035-BCA9-31769D1155B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108" name="그룹 98">
            <a:extLst>
              <a:ext uri="{FF2B5EF4-FFF2-40B4-BE49-F238E27FC236}">
                <a16:creationId xmlns:a16="http://schemas.microsoft.com/office/drawing/2014/main" id="{9DC3A104-195F-4D2E-A7FB-BE32EF34A160}"/>
              </a:ext>
            </a:extLst>
          </p:cNvPr>
          <p:cNvGrpSpPr/>
          <p:nvPr/>
        </p:nvGrpSpPr>
        <p:grpSpPr>
          <a:xfrm>
            <a:off x="3781764" y="4062350"/>
            <a:ext cx="216330" cy="12547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09" name="이등변 삼각형 99">
              <a:extLst>
                <a:ext uri="{FF2B5EF4-FFF2-40B4-BE49-F238E27FC236}">
                  <a16:creationId xmlns:a16="http://schemas.microsoft.com/office/drawing/2014/main" id="{7C154D4D-4290-46CA-9D26-106FE0CA514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0" name="이등변 삼각형 100">
              <a:extLst>
                <a:ext uri="{FF2B5EF4-FFF2-40B4-BE49-F238E27FC236}">
                  <a16:creationId xmlns:a16="http://schemas.microsoft.com/office/drawing/2014/main" id="{B76F0873-116F-42EA-B944-98F8248B6A1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11" name="AutoShape 92">
            <a:extLst>
              <a:ext uri="{FF2B5EF4-FFF2-40B4-BE49-F238E27FC236}">
                <a16:creationId xmlns:a16="http://schemas.microsoft.com/office/drawing/2014/main" id="{986B32FC-E15C-4363-8C26-EB75D016B3A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216975" y="1471813"/>
            <a:ext cx="429370" cy="1245892"/>
          </a:xfrm>
          <a:prstGeom prst="round2SameRect">
            <a:avLst>
              <a:gd name="adj1" fmla="val 46314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" name="AutoShape 92">
            <a:extLst>
              <a:ext uri="{FF2B5EF4-FFF2-40B4-BE49-F238E27FC236}">
                <a16:creationId xmlns:a16="http://schemas.microsoft.com/office/drawing/2014/main" id="{1DA76952-ACB0-4C0E-BA59-7BFA52F5624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8668078" y="1871409"/>
            <a:ext cx="476332" cy="451264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6" name="AutoShape 92">
            <a:extLst>
              <a:ext uri="{FF2B5EF4-FFF2-40B4-BE49-F238E27FC236}">
                <a16:creationId xmlns:a16="http://schemas.microsoft.com/office/drawing/2014/main" id="{459B01A1-C921-48CA-A8EF-46E7CA4273DB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807978" y="2035402"/>
            <a:ext cx="412516" cy="20724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7" name="AutoShape 92">
            <a:extLst>
              <a:ext uri="{FF2B5EF4-FFF2-40B4-BE49-F238E27FC236}">
                <a16:creationId xmlns:a16="http://schemas.microsoft.com/office/drawing/2014/main" id="{DB95CC47-E56B-4FED-AD1C-953119E292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4739861" y="2826798"/>
            <a:ext cx="476332" cy="476332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18" name="그룹 104">
            <a:extLst>
              <a:ext uri="{FF2B5EF4-FFF2-40B4-BE49-F238E27FC236}">
                <a16:creationId xmlns:a16="http://schemas.microsoft.com/office/drawing/2014/main" id="{0DB5644B-ADDF-4133-8897-F97851720DE8}"/>
              </a:ext>
            </a:extLst>
          </p:cNvPr>
          <p:cNvGrpSpPr/>
          <p:nvPr/>
        </p:nvGrpSpPr>
        <p:grpSpPr>
          <a:xfrm>
            <a:off x="6736316" y="3018560"/>
            <a:ext cx="214870" cy="164616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19" name="이등변 삼각형 105">
              <a:extLst>
                <a:ext uri="{FF2B5EF4-FFF2-40B4-BE49-F238E27FC236}">
                  <a16:creationId xmlns:a16="http://schemas.microsoft.com/office/drawing/2014/main" id="{BC232310-27E1-4FCA-9EC6-549E3D348746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0" name="이등변 삼각형 106">
              <a:extLst>
                <a:ext uri="{FF2B5EF4-FFF2-40B4-BE49-F238E27FC236}">
                  <a16:creationId xmlns:a16="http://schemas.microsoft.com/office/drawing/2014/main" id="{3DA72F5A-2DDA-46B5-BE65-B4A0D61F258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1" name="AutoShape 92">
            <a:extLst>
              <a:ext uri="{FF2B5EF4-FFF2-40B4-BE49-F238E27FC236}">
                <a16:creationId xmlns:a16="http://schemas.microsoft.com/office/drawing/2014/main" id="{D7E9BB6B-AD86-456E-B684-62D6DDC6E95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298851" y="1551800"/>
            <a:ext cx="447456" cy="20724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AutoShape 92">
            <a:extLst>
              <a:ext uri="{FF2B5EF4-FFF2-40B4-BE49-F238E27FC236}">
                <a16:creationId xmlns:a16="http://schemas.microsoft.com/office/drawing/2014/main" id="{3A93EDD7-CC60-4551-ADFA-936616F48B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6302493" y="2336233"/>
            <a:ext cx="491408" cy="491408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24" name="그룹 101">
            <a:extLst>
              <a:ext uri="{FF2B5EF4-FFF2-40B4-BE49-F238E27FC236}">
                <a16:creationId xmlns:a16="http://schemas.microsoft.com/office/drawing/2014/main" id="{FFCCD238-567C-4F2B-A721-2520AF4FCDA1}"/>
              </a:ext>
            </a:extLst>
          </p:cNvPr>
          <p:cNvGrpSpPr/>
          <p:nvPr/>
        </p:nvGrpSpPr>
        <p:grpSpPr>
          <a:xfrm>
            <a:off x="8201223" y="2517162"/>
            <a:ext cx="241548" cy="16366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25" name="이등변 삼각형 102">
              <a:extLst>
                <a:ext uri="{FF2B5EF4-FFF2-40B4-BE49-F238E27FC236}">
                  <a16:creationId xmlns:a16="http://schemas.microsoft.com/office/drawing/2014/main" id="{430AE429-99EA-409E-9C35-45FC588ECC1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6" name="이등변 삼각형 103">
              <a:extLst>
                <a:ext uri="{FF2B5EF4-FFF2-40B4-BE49-F238E27FC236}">
                  <a16:creationId xmlns:a16="http://schemas.microsoft.com/office/drawing/2014/main" id="{B002D371-AB90-4407-B6B4-2AC2CB3AC10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07D9D151-052A-4410-9B59-6FD7C605AC39}"/>
              </a:ext>
            </a:extLst>
          </p:cNvPr>
          <p:cNvSpPr txBox="1"/>
          <p:nvPr/>
        </p:nvSpPr>
        <p:spPr>
          <a:xfrm>
            <a:off x="1886172" y="3987769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14-20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906F43-F405-4D37-861C-FBACFC6888B5}"/>
              </a:ext>
            </a:extLst>
          </p:cNvPr>
          <p:cNvSpPr txBox="1"/>
          <p:nvPr/>
        </p:nvSpPr>
        <p:spPr>
          <a:xfrm>
            <a:off x="3512319" y="3349099"/>
            <a:ext cx="238753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Подготовка и заключение договоров страхования</a:t>
            </a:r>
          </a:p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О</a:t>
            </a:r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рганизация продаж страховых услуг</a:t>
            </a:r>
          </a:p>
          <a:p>
            <a:pPr algn="ctr"/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Изучение рынка и подготовка </a:t>
            </a:r>
          </a:p>
          <a:p>
            <a:pPr algn="ctr"/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предложений по страховым продуктам</a:t>
            </a:r>
          </a:p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Получение ВО по сокращенной программе</a:t>
            </a:r>
            <a:endParaRPr lang="ru-RU" sz="500" b="0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D162E89-F5D7-4473-AE93-2C568A7D93D4}"/>
              </a:ext>
            </a:extLst>
          </p:cNvPr>
          <p:cNvSpPr txBox="1"/>
          <p:nvPr/>
        </p:nvSpPr>
        <p:spPr>
          <a:xfrm>
            <a:off x="233774" y="1754513"/>
            <a:ext cx="489412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u="sng" dirty="0">
                <a:latin typeface="Arial Black" panose="020B0A04020102020204" pitchFamily="34" charset="0"/>
              </a:rPr>
              <a:t>ОПОРНЫЕ РАБОТОДАТЕЛИ:</a:t>
            </a:r>
          </a:p>
          <a:p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Союз «Торгово-промышленная палата </a:t>
            </a:r>
          </a:p>
          <a:p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Орловской области»</a:t>
            </a:r>
            <a:endParaRPr lang="ru-RU" sz="800" dirty="0">
              <a:solidFill>
                <a:schemeClr val="bg2">
                  <a:lumMod val="25000"/>
                </a:schemeClr>
              </a:solidFill>
              <a:highlight>
                <a:srgbClr val="66FFCC"/>
              </a:highlight>
              <a:latin typeface="Arial Black" panose="020B0A04020102020204" pitchFamily="34" charset="0"/>
            </a:endParaRPr>
          </a:p>
          <a:p>
            <a:r>
              <a:rPr lang="ru-RU" sz="8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Орловский филиал САО «РЕСО-Гарантия» </a:t>
            </a:r>
            <a:endParaRPr lang="ru-RU" sz="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ru-RU" sz="8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ПАО страховая компания «Росгосстрах»</a:t>
            </a:r>
          </a:p>
        </p:txBody>
      </p:sp>
      <p:sp>
        <p:nvSpPr>
          <p:cNvPr id="134" name="Round Same Side Corner Rectangle 8">
            <a:extLst>
              <a:ext uri="{FF2B5EF4-FFF2-40B4-BE49-F238E27FC236}">
                <a16:creationId xmlns:a16="http://schemas.microsoft.com/office/drawing/2014/main" id="{3867A4FD-EA13-455C-980D-5973C9ABF53D}"/>
              </a:ext>
            </a:extLst>
          </p:cNvPr>
          <p:cNvSpPr/>
          <p:nvPr/>
        </p:nvSpPr>
        <p:spPr>
          <a:xfrm>
            <a:off x="154307" y="1919600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 Same Side Corner Rectangle 8">
            <a:extLst>
              <a:ext uri="{FF2B5EF4-FFF2-40B4-BE49-F238E27FC236}">
                <a16:creationId xmlns:a16="http://schemas.microsoft.com/office/drawing/2014/main" id="{E5B193D1-B7EB-4FC3-81F2-E1001307ADA3}"/>
              </a:ext>
            </a:extLst>
          </p:cNvPr>
          <p:cNvSpPr/>
          <p:nvPr/>
        </p:nvSpPr>
        <p:spPr>
          <a:xfrm>
            <a:off x="155829" y="2172789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EA39C2A4-500A-4EE7-9573-C6043E271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4" y="1907202"/>
            <a:ext cx="629481" cy="179493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51C6EAF2-F1F5-44C9-931D-9A7B7B665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98" y="1756635"/>
            <a:ext cx="460943" cy="46166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E7F0D415-C784-4EB5-887E-CC4BC51BF3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/>
          <a:stretch/>
        </p:blipFill>
        <p:spPr>
          <a:xfrm>
            <a:off x="4176670" y="1230404"/>
            <a:ext cx="594173" cy="461666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FDBC4676-F0A5-47A3-8445-73BFDB380F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34418" r="10428" b="37190"/>
          <a:stretch/>
        </p:blipFill>
        <p:spPr>
          <a:xfrm>
            <a:off x="4773378" y="1887002"/>
            <a:ext cx="1144837" cy="195238"/>
          </a:xfrm>
          <a:prstGeom prst="rect">
            <a:avLst/>
          </a:prstGeom>
        </p:spPr>
      </p:pic>
      <p:sp>
        <p:nvSpPr>
          <p:cNvPr id="148" name="Round Same Side Corner Rectangle 8">
            <a:extLst>
              <a:ext uri="{FF2B5EF4-FFF2-40B4-BE49-F238E27FC236}">
                <a16:creationId xmlns:a16="http://schemas.microsoft.com/office/drawing/2014/main" id="{A8EEEEA7-6C01-424D-9B55-F147FA975DF5}"/>
              </a:ext>
            </a:extLst>
          </p:cNvPr>
          <p:cNvSpPr/>
          <p:nvPr/>
        </p:nvSpPr>
        <p:spPr>
          <a:xfrm>
            <a:off x="155481" y="2301008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1AAC1D0-BD29-41A3-AB79-0753C5155F77}"/>
              </a:ext>
            </a:extLst>
          </p:cNvPr>
          <p:cNvSpPr txBox="1"/>
          <p:nvPr/>
        </p:nvSpPr>
        <p:spPr>
          <a:xfrm>
            <a:off x="5147886" y="2834926"/>
            <a:ext cx="1540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Развитие и поддержка клиентской базы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Организация и контроль работы сотрудников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6ACA92C-0181-4824-9D23-8CA8F766DE74}"/>
              </a:ext>
            </a:extLst>
          </p:cNvPr>
          <p:cNvSpPr txBox="1"/>
          <p:nvPr/>
        </p:nvSpPr>
        <p:spPr>
          <a:xfrm>
            <a:off x="6730323" y="2380260"/>
            <a:ext cx="1489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Руководство деятельностью и </a:t>
            </a:r>
          </a:p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представление </a:t>
            </a:r>
            <a:r>
              <a:rPr lang="ru-RU" sz="5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СК</a:t>
            </a:r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при заключении договоров и соглашений с другими юр. и физ. лицами</a:t>
            </a:r>
            <a:endParaRPr lang="ru-RU" altLang="ko-KR" sz="500" dirty="0">
              <a:latin typeface="Arial Black" panose="020B0A040201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A1849-9903-4D8C-AFB1-DFAAF35B2648}"/>
              </a:ext>
            </a:extLst>
          </p:cNvPr>
          <p:cNvSpPr txBox="1"/>
          <p:nvPr/>
        </p:nvSpPr>
        <p:spPr>
          <a:xfrm>
            <a:off x="6266156" y="-384058"/>
            <a:ext cx="32883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/>
              <a:t>Управление предпринимательской или коммерческой деятельностью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C0B2CB4-0EA4-411C-820E-7C83AF80E04B}"/>
              </a:ext>
            </a:extLst>
          </p:cNvPr>
          <p:cNvSpPr txBox="1"/>
          <p:nvPr/>
        </p:nvSpPr>
        <p:spPr>
          <a:xfrm>
            <a:off x="7752798" y="1884547"/>
            <a:ext cx="1611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" dirty="0">
                <a:latin typeface="Arial Black" panose="020B0A04020102020204" pitchFamily="34" charset="0"/>
              </a:rPr>
              <a:t>Управление </a:t>
            </a:r>
          </a:p>
          <a:p>
            <a:r>
              <a:rPr lang="ru-RU" sz="500" dirty="0">
                <a:latin typeface="Arial Black" panose="020B0A04020102020204" pitchFamily="34" charset="0"/>
              </a:rPr>
              <a:t>предпринимательской </a:t>
            </a:r>
          </a:p>
          <a:p>
            <a:r>
              <a:rPr lang="ru-RU" sz="500" dirty="0">
                <a:latin typeface="Arial Black" panose="020B0A04020102020204" pitchFamily="34" charset="0"/>
              </a:rPr>
              <a:t>или коммерческой</a:t>
            </a:r>
          </a:p>
          <a:p>
            <a:r>
              <a:rPr lang="ru-RU" sz="500" dirty="0">
                <a:latin typeface="Arial Black" panose="020B0A04020102020204" pitchFamily="34" charset="0"/>
              </a:rPr>
              <a:t> деятельностью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7C6930-06CD-4B57-989B-E7A05846D1CD}"/>
              </a:ext>
            </a:extLst>
          </p:cNvPr>
          <p:cNvSpPr txBox="1"/>
          <p:nvPr/>
        </p:nvSpPr>
        <p:spPr>
          <a:xfrm>
            <a:off x="3303532" y="3436672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20-25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3FC6E-895A-4444-B1B1-414E12287355}"/>
              </a:ext>
            </a:extLst>
          </p:cNvPr>
          <p:cNvSpPr txBox="1"/>
          <p:nvPr/>
        </p:nvSpPr>
        <p:spPr>
          <a:xfrm>
            <a:off x="4722426" y="2928504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25-30 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C4692E3-9F32-4CB0-BDD4-073FB0FB38DA}"/>
              </a:ext>
            </a:extLst>
          </p:cNvPr>
          <p:cNvSpPr txBox="1"/>
          <p:nvPr/>
        </p:nvSpPr>
        <p:spPr>
          <a:xfrm>
            <a:off x="6294985" y="2450285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30-35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40AA214-AA9C-4DCC-B23B-F602A33528E2}"/>
              </a:ext>
            </a:extLst>
          </p:cNvPr>
          <p:cNvSpPr txBox="1"/>
          <p:nvPr/>
        </p:nvSpPr>
        <p:spPr>
          <a:xfrm>
            <a:off x="8659052" y="2009142"/>
            <a:ext cx="528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35+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9A0E843-C0D0-476E-A357-1F6A64DDF993}"/>
              </a:ext>
            </a:extLst>
          </p:cNvPr>
          <p:cNvSpPr txBox="1"/>
          <p:nvPr/>
        </p:nvSpPr>
        <p:spPr>
          <a:xfrm>
            <a:off x="4739861" y="1149388"/>
            <a:ext cx="1990462" cy="53860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7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Ассоциация развития финансовой грамотности:</a:t>
            </a:r>
          </a:p>
          <a:p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ОБУЧАЮЩИЕ СЕМИНАРЫ ПО ОТКРЫТИЮ СВОЕГО ДЕЛА (РЕГИСТРАЦИЯ САМОЗАНЯТЫМ/ИП)</a:t>
            </a:r>
            <a:endParaRPr lang="ko-KR" altLang="en-US" sz="8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0DD9620B-0966-4DD4-85B9-2D05191E5934}"/>
              </a:ext>
            </a:extLst>
          </p:cNvPr>
          <p:cNvSpPr/>
          <p:nvPr/>
        </p:nvSpPr>
        <p:spPr>
          <a:xfrm>
            <a:off x="7225244" y="3105504"/>
            <a:ext cx="1737700" cy="4770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5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ЗАКЛЮЧЕНИЕ С 18 ЛЕТ АГЕНТСКОГО ДОГОВОРА </a:t>
            </a:r>
          </a:p>
          <a:p>
            <a:pPr algn="ctr"/>
            <a:endParaRPr lang="ru-RU" altLang="ko-KR" sz="5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5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НЕОГРАНИЧЕННЫЙ УРОВЕНЬ ДОХОДА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892C6306-128F-4ACA-9DC6-014F5E5EB814}"/>
              </a:ext>
            </a:extLst>
          </p:cNvPr>
          <p:cNvSpPr/>
          <p:nvPr/>
        </p:nvSpPr>
        <p:spPr>
          <a:xfrm>
            <a:off x="8080946" y="3344497"/>
            <a:ext cx="45719" cy="622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A08AB-FB15-42D8-BF23-782A53CCEA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8" y="2764668"/>
            <a:ext cx="1038335" cy="1039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4329" y="3323379"/>
            <a:ext cx="162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prstClr val="black"/>
                </a:solidFill>
                <a:latin typeface="Arial Black" panose="020B0A04020102020204" pitchFamily="34" charset="0"/>
              </a:rPr>
              <a:t>СТУДЕНТ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6287" y="2771635"/>
            <a:ext cx="205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700" dirty="0">
                <a:solidFill>
                  <a:prstClr val="black"/>
                </a:solidFill>
                <a:latin typeface="Arial Black" panose="020B0A04020102020204" pitchFamily="34" charset="0"/>
              </a:rPr>
              <a:t>МЕНЕДЖЕР ОФИСНЫХ ПРОДАЖ/ МЕНЕДЖЕР АГЕНТСКОЙ ГРУППЫ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4250" y="2334553"/>
            <a:ext cx="1670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РУКОВОДИТЕЛЬ ОФИСА</a:t>
            </a:r>
            <a:endParaRPr lang="ru-RU" sz="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8669" y="1848634"/>
            <a:ext cx="1616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ДИРЕКЦИЯ</a:t>
            </a:r>
            <a:r>
              <a:rPr lang="ru-RU" sz="80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ФИЛИАЛА</a:t>
            </a:r>
            <a:endParaRPr lang="ru-RU" sz="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430" y="1372969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900" dirty="0">
                <a:solidFill>
                  <a:prstClr val="black"/>
                </a:solidFill>
                <a:latin typeface="Arial Black" panose="020B0A04020102020204" pitchFamily="34" charset="0"/>
              </a:rPr>
              <a:t>ДИРЕКТОР </a:t>
            </a:r>
            <a:r>
              <a:rPr lang="ru-RU" sz="9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ФИЛИАЛА</a:t>
            </a:r>
            <a:endParaRPr lang="ru-RU" sz="9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9846" y="3492171"/>
            <a:ext cx="1665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latin typeface="Arial Black" panose="020B0A04020102020204" pitchFamily="34" charset="0"/>
                <a:cs typeface="Arial" pitchFamily="34" charset="0"/>
              </a:rPr>
              <a:t>В СТРАХОВОЙ </a:t>
            </a:r>
            <a:r>
              <a:rPr lang="ru-RU" altLang="ko-KR" sz="500" b="1" dirty="0" smtClean="0">
                <a:latin typeface="Arial Black" panose="020B0A04020102020204" pitchFamily="34" charset="0"/>
                <a:cs typeface="Arial" pitchFamily="34" charset="0"/>
              </a:rPr>
              <a:t>ДЕЯТЕЛЬНОСТИ</a:t>
            </a:r>
          </a:p>
          <a:p>
            <a:pPr lvl="0" algn="ctr"/>
            <a:r>
              <a:rPr lang="ru-RU" sz="500" b="1" dirty="0" smtClean="0">
                <a:latin typeface="Arial Black" panose="020B0A04020102020204" pitchFamily="34" charset="0"/>
                <a:cs typeface="Arial" pitchFamily="34" charset="0"/>
              </a:rPr>
              <a:t>1000 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3001879"/>
            <a:ext cx="1731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latin typeface="Arial Black" panose="020B0A04020102020204" pitchFamily="34" charset="0"/>
                <a:cs typeface="Arial" pitchFamily="34" charset="0"/>
              </a:rPr>
              <a:t>В СТРАХОВОЙ </a:t>
            </a:r>
            <a:r>
              <a:rPr lang="ru-RU" altLang="ko-KR" sz="500" b="1" dirty="0" smtClean="0">
                <a:latin typeface="Arial Black" panose="020B0A04020102020204" pitchFamily="34" charset="0"/>
                <a:cs typeface="Arial" pitchFamily="34" charset="0"/>
              </a:rPr>
              <a:t>ДЕЯТЕЛЬНОСТИ</a:t>
            </a:r>
          </a:p>
          <a:p>
            <a:pPr lvl="0" algn="ctr"/>
            <a:r>
              <a:rPr lang="ru-RU" sz="500" b="1" dirty="0" smtClean="0">
                <a:latin typeface="Arial Black" panose="020B0A04020102020204" pitchFamily="34" charset="0"/>
                <a:cs typeface="Arial" pitchFamily="34" charset="0"/>
              </a:rPr>
              <a:t>33000 РУБ.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52628" y="2483917"/>
            <a:ext cx="1663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В СТРАХОВОЙ ДЕЯТЕЛЬНОСТИ</a:t>
            </a:r>
          </a:p>
          <a:p>
            <a:pPr lvl="0" algn="ctr"/>
            <a:r>
              <a:rPr lang="ru-RU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48000 </a:t>
            </a:r>
            <a:r>
              <a:rPr lang="ru-RU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9893" y="2003455"/>
            <a:ext cx="1701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В СТРАХОВОЙ ДЕЯТЕЛЬНОСТИ</a:t>
            </a:r>
          </a:p>
          <a:p>
            <a:pPr lvl="0" algn="ctr"/>
            <a:r>
              <a:rPr lang="ru-RU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60000 </a:t>
            </a:r>
            <a:r>
              <a:rPr lang="ru-RU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2186" y="1522874"/>
            <a:ext cx="1746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В СТРАХОВОЙ ДЕЯТЕЛЬНОСТИ</a:t>
            </a:r>
          </a:p>
          <a:p>
            <a:pPr lvl="0" algn="ctr"/>
            <a:r>
              <a:rPr lang="ru-RU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90000 </a:t>
            </a:r>
            <a:r>
              <a:rPr lang="ru-RU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8670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317</Words>
  <Application>Microsoft Office PowerPoint</Application>
  <PresentationFormat>Экран (16:9)</PresentationFormat>
  <Paragraphs>93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Arial</vt:lpstr>
      <vt:lpstr>Arial Black</vt:lpstr>
      <vt:lpstr>Contents Slide Master</vt:lpstr>
      <vt:lpstr>Section Break Slide Master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ElektroExistenz</cp:lastModifiedBy>
  <cp:revision>95</cp:revision>
  <dcterms:created xsi:type="dcterms:W3CDTF">2016-12-05T23:26:54Z</dcterms:created>
  <dcterms:modified xsi:type="dcterms:W3CDTF">2023-09-28T13:33:47Z</dcterms:modified>
</cp:coreProperties>
</file>